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8"/>
  </p:notesMasterIdLst>
  <p:sldIdLst>
    <p:sldId id="256" r:id="rId2"/>
    <p:sldId id="331" r:id="rId3"/>
    <p:sldId id="317" r:id="rId4"/>
    <p:sldId id="339" r:id="rId5"/>
    <p:sldId id="337" r:id="rId6"/>
    <p:sldId id="338" r:id="rId7"/>
    <p:sldId id="318" r:id="rId8"/>
    <p:sldId id="319" r:id="rId9"/>
    <p:sldId id="320" r:id="rId10"/>
    <p:sldId id="323" r:id="rId11"/>
    <p:sldId id="324" r:id="rId12"/>
    <p:sldId id="325" r:id="rId13"/>
    <p:sldId id="326" r:id="rId14"/>
    <p:sldId id="287" r:id="rId15"/>
    <p:sldId id="281" r:id="rId16"/>
    <p:sldId id="327" r:id="rId17"/>
    <p:sldId id="328" r:id="rId18"/>
    <p:sldId id="329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313" r:id="rId27"/>
    <p:sldId id="314" r:id="rId28"/>
    <p:sldId id="315" r:id="rId29"/>
    <p:sldId id="316" r:id="rId30"/>
    <p:sldId id="295" r:id="rId31"/>
    <p:sldId id="259" r:id="rId32"/>
    <p:sldId id="258" r:id="rId33"/>
    <p:sldId id="260" r:id="rId34"/>
    <p:sldId id="261" r:id="rId35"/>
    <p:sldId id="262" r:id="rId36"/>
    <p:sldId id="263" r:id="rId37"/>
    <p:sldId id="264" r:id="rId38"/>
    <p:sldId id="265" r:id="rId39"/>
    <p:sldId id="277" r:id="rId40"/>
    <p:sldId id="266" r:id="rId41"/>
    <p:sldId id="267" r:id="rId42"/>
    <p:sldId id="268" r:id="rId43"/>
    <p:sldId id="269" r:id="rId44"/>
    <p:sldId id="285" r:id="rId45"/>
    <p:sldId id="270" r:id="rId46"/>
    <p:sldId id="271" r:id="rId47"/>
    <p:sldId id="279" r:id="rId48"/>
    <p:sldId id="283" r:id="rId49"/>
    <p:sldId id="284" r:id="rId50"/>
    <p:sldId id="273" r:id="rId51"/>
    <p:sldId id="332" r:id="rId52"/>
    <p:sldId id="334" r:id="rId53"/>
    <p:sldId id="335" r:id="rId54"/>
    <p:sldId id="336" r:id="rId55"/>
    <p:sldId id="333" r:id="rId56"/>
    <p:sldId id="330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59"/>
    <p:restoredTop sz="94605"/>
  </p:normalViewPr>
  <p:slideViewPr>
    <p:cSldViewPr snapToGrid="0">
      <p:cViewPr>
        <p:scale>
          <a:sx n="83" d="100"/>
          <a:sy n="83" d="100"/>
        </p:scale>
        <p:origin x="144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7" d="100"/>
        <a:sy n="17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236128615067868E-2"/>
          <c:y val="3.419574998476245E-2"/>
          <c:w val="0.63478018191176622"/>
          <c:h val="0.53316339081825759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prstClr val="black"/>
              </a:solidFill>
              <a:ln w="25400">
                <a:solidFill>
                  <a:prstClr val="black"/>
                </a:solidFill>
              </a:ln>
              <a:effectLst/>
              <a:sp3d contourW="25400">
                <a:contourClr>
                  <a:prstClr val="black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9A0-C947-8466-821434FCD44A}"/>
              </c:ext>
            </c:extLst>
          </c:dPt>
          <c:dPt>
            <c:idx val="1"/>
            <c:bubble3D val="0"/>
            <c:spPr>
              <a:solidFill>
                <a:srgbClr val="00FCFB"/>
              </a:solidFill>
              <a:ln w="25400">
                <a:solidFill>
                  <a:prstClr val="black"/>
                </a:solidFill>
              </a:ln>
              <a:effectLst/>
              <a:sp3d contourW="25400">
                <a:contourClr>
                  <a:prstClr val="black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139-CC4D-B6CC-752952D226F7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25400">
                <a:solidFill>
                  <a:prstClr val="black"/>
                </a:solidFill>
              </a:ln>
              <a:effectLst/>
              <a:sp3d contourW="25400">
                <a:contourClr>
                  <a:prstClr val="black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6139-CC4D-B6CC-752952D226F7}"/>
              </c:ext>
            </c:extLst>
          </c:dPt>
          <c:dPt>
            <c:idx val="3"/>
            <c:bubble3D val="0"/>
            <c:spPr>
              <a:pattFill prst="pct75">
                <a:fgClr>
                  <a:prstClr val="black"/>
                </a:fgClr>
                <a:bgClr>
                  <a:prstClr val="white"/>
                </a:bgClr>
              </a:pattFill>
              <a:ln w="25400">
                <a:solidFill>
                  <a:prstClr val="black"/>
                </a:solidFill>
              </a:ln>
              <a:effectLst/>
              <a:sp3d contourW="25400">
                <a:contourClr>
                  <a:prstClr val="black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9A0-C947-8466-821434FCD44A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25400">
                <a:solidFill>
                  <a:prstClr val="black"/>
                </a:solidFill>
              </a:ln>
              <a:effectLst/>
              <a:sp3d contourW="25400">
                <a:contourClr>
                  <a:prstClr val="black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139-CC4D-B6CC-752952D226F7}"/>
              </c:ext>
            </c:extLst>
          </c:dPt>
          <c:cat>
            <c:strRef>
              <c:f>Sheet1!$A$2:$A$6</c:f>
              <c:strCache>
                <c:ptCount val="5"/>
                <c:pt idx="0">
                  <c:v>BTB autograft</c:v>
                </c:pt>
                <c:pt idx="1">
                  <c:v>Hamstring autograft</c:v>
                </c:pt>
                <c:pt idx="2">
                  <c:v>Quadriceps autograft</c:v>
                </c:pt>
                <c:pt idx="3">
                  <c:v>ITB autograft</c:v>
                </c:pt>
                <c:pt idx="4">
                  <c:v>Allograft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72</c:v>
                </c:pt>
                <c:pt idx="1">
                  <c:v>19</c:v>
                </c:pt>
                <c:pt idx="2">
                  <c:v>44</c:v>
                </c:pt>
                <c:pt idx="3">
                  <c:v>1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39-CC4D-B6CC-752952D226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5572520002587289"/>
          <c:y val="1.8141861203440728E-2"/>
          <c:w val="0.29468772069502552"/>
          <c:h val="0.745596593447291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/>
              <a:t>Knee</a:t>
            </a:r>
            <a:r>
              <a:rPr lang="en-US" sz="2400" baseline="0" dirty="0"/>
              <a:t> Injuries Requiring Surgery at Rady </a:t>
            </a:r>
            <a:r>
              <a:rPr lang="en-US" sz="2400" dirty="0"/>
              <a:t>2021 - 2024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prstClr val="black"/>
            </a:solidFill>
            <a:ln>
              <a:solidFill>
                <a:prstClr val="black"/>
              </a:solidFill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72-184A-9008-0DD2898130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 3</c:v>
                </c:pt>
              </c:strCache>
            </c:strRef>
          </c:tx>
          <c:spPr>
            <a:solidFill>
              <a:prstClr val="white"/>
            </a:solidFill>
            <a:ln>
              <a:solidFill>
                <a:prstClr val="black"/>
              </a:solidFill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72-184A-9008-0DD2898130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 2</c:v>
                </c:pt>
              </c:strCache>
            </c:strRef>
          </c:tx>
          <c:spPr>
            <a:pattFill prst="pct50">
              <a:fgClr>
                <a:prstClr val="black"/>
              </a:fgClr>
              <a:bgClr>
                <a:prstClr val="white"/>
              </a:bgClr>
            </a:pattFill>
            <a:ln>
              <a:solidFill>
                <a:prstClr val="black"/>
              </a:solidFill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72-184A-9008-0DD2898130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9317567"/>
        <c:axId val="369148607"/>
      </c:barChart>
      <c:catAx>
        <c:axId val="3693175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148607"/>
        <c:crosses val="autoZero"/>
        <c:auto val="1"/>
        <c:lblAlgn val="ctr"/>
        <c:lblOffset val="100"/>
        <c:noMultiLvlLbl val="0"/>
      </c:catAx>
      <c:valAx>
        <c:axId val="3691486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3175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9F9C16-22E1-A24B-AB83-32DAA3017012}" type="datetimeFigureOut">
              <a:rPr lang="en-US" smtClean="0"/>
              <a:t>9/28/25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C16FC2-E84F-8243-AB09-E15DDD816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842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3E95C7-D66E-4823-894F-1176F1B3D1E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758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D9D0B-1E2F-4946-A24B-827198B443B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859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16FC2-E84F-8243-AB09-E15DDD816243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277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9649D-0F92-BC7B-8510-A68007138B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07E9E2-7787-84D0-1935-A73AE8E332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4B134-57CA-0153-0FA5-045525306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243DA-F7B6-C14B-AF23-FE6C260329D8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DC899-E709-AFB1-B3E2-9CD43F3A1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CCA020-000A-565D-0A7B-996CA7AD9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1653-63FB-6545-8F03-F825F79D1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302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9125E-8849-B518-3653-058EB1158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F9BF0-F325-6ABA-C42A-53D16B75FD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A298A-04CF-2861-ADCB-426B48A5F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243DA-F7B6-C14B-AF23-FE6C260329D8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8B2CD-7A3F-BD7F-A4B1-6857973EC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F78883-788B-30A4-1B68-5DD692CC0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1653-63FB-6545-8F03-F825F79D1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458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1D9B2-6039-515D-E71A-DB71DA4B4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E3F16A-93BF-7B56-C8AF-E95DB5595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6E5B38-0927-382F-DBB9-A962BBE57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243DA-F7B6-C14B-AF23-FE6C260329D8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9C781-3A59-4D07-6C5D-A30CCE4DD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48F45-AF2D-96AA-F7BA-CC5E975DE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1653-63FB-6545-8F03-F825F79D1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694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F2844-4637-E2B8-D731-7C97B376E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AE5928-B766-9F5D-D4A8-D2D928628C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5194E2-BFEF-FDE9-BB19-3CFD9CC82B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805A04-75CD-E70D-DF2E-35996B86B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243DA-F7B6-C14B-AF23-FE6C260329D8}" type="datetimeFigureOut">
              <a:rPr lang="en-US" smtClean="0"/>
              <a:t>9/28/25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0B4EE0-0CA7-8F5F-2B05-08C8656C1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13F42B-5D56-430C-BA0A-F4CFD6CA3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1653-63FB-6545-8F03-F825F79D1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517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57C86-344D-EE67-5E77-90D1239CD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E97BF1-EED7-C941-8E98-EC53B052CB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D74E3E-DD30-15CE-50F0-79CE8B321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94BBF1-9169-D99A-9CD0-766400C576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CD9BD2-26D2-EB65-CD69-70C3470545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8EEE27-D79E-5F9C-977B-9D9775999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243DA-F7B6-C14B-AF23-FE6C260329D8}" type="datetimeFigureOut">
              <a:rPr lang="en-US" smtClean="0"/>
              <a:t>9/28/25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2AD197-CE26-5AF8-C071-D7AB3FE35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262661-34BE-7E46-977B-5C42413C3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1653-63FB-6545-8F03-F825F79D1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250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52A33-4ABD-1C78-877B-A15BEDFE0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BD589A-F168-807C-55B7-FFB12DD90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243DA-F7B6-C14B-AF23-FE6C260329D8}" type="datetimeFigureOut">
              <a:rPr lang="en-US" smtClean="0"/>
              <a:t>9/28/25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75E458-4440-DAA3-B762-DEB661A0A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193D02-03DB-289E-3857-7E0D18178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1653-63FB-6545-8F03-F825F79D1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362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41C77C-E666-390A-5211-3D08CBA18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243DA-F7B6-C14B-AF23-FE6C260329D8}" type="datetimeFigureOut">
              <a:rPr lang="en-US" smtClean="0"/>
              <a:t>9/28/25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5040DC-C9EF-FDC4-A4A0-7A8A2A238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62BC20-0FFE-2880-F9D9-38F2512B4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1653-63FB-6545-8F03-F825F79D1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344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F8A91-C420-CEA4-450D-EB633A73D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7D478-9C53-44DE-9F36-190F49E4D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D8EB32-89BF-196A-22F6-5C9D08FCCC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735E8A-634A-9856-938E-42FEFED44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243DA-F7B6-C14B-AF23-FE6C260329D8}" type="datetimeFigureOut">
              <a:rPr lang="en-US" smtClean="0"/>
              <a:t>9/28/25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A89D83-57EB-4CA1-2152-217F59283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A5EE3A-1203-5E42-4FE9-FBA7500D4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1653-63FB-6545-8F03-F825F79D1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606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18B43-12B4-4637-7434-015BF4789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90E23A-88BE-19D9-DD99-09719DD612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8C2D1-628D-40CA-A8F2-8D4640093B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D502E0-10F4-2049-507B-CB131CBEA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243DA-F7B6-C14B-AF23-FE6C260329D8}" type="datetimeFigureOut">
              <a:rPr lang="en-US" smtClean="0"/>
              <a:t>9/28/25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099D3A-F4F0-B60E-AB56-3FE4A2609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01A5A9-830A-342D-9E14-D36D8B27D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1653-63FB-6545-8F03-F825F79D1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390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55386-C480-9620-C80C-402379A42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84C029-2AC0-D58C-F237-FD7B76A85C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D88FAF-A09A-7ECA-99FF-4AAE5BE5E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243DA-F7B6-C14B-AF23-FE6C260329D8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AE50A-2339-CD76-E65D-CD2B5F5C0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8C7AB-4FCF-53B4-685A-3965D42B0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1653-63FB-6545-8F03-F825F79D1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861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395479-1996-225C-52FE-66229E77EE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BDB018-1B58-69A8-7FBA-85199C54C4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1999F-C2F5-B76B-0EF2-0120DC712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243DA-F7B6-C14B-AF23-FE6C260329D8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B71B18-C8B4-CE1A-DB1F-FD896E9BF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E9B1EB-3B0A-D5A8-B60F-B270B081A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1653-63FB-6545-8F03-F825F79D1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606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8AC328-FA6A-D465-9034-25687CBF4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85C7DB-7C7D-BA43-8CC5-00F59E49C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218813-0997-2E59-145E-C9814BDEB8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243DA-F7B6-C14B-AF23-FE6C260329D8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09F3D-8042-5D8E-F788-D7A72B2BF7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A708-5E07-C95A-9254-0B46072847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F1653-63FB-6545-8F03-F825F79D1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256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tiff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F5B34-5CA7-69FB-F725-B3AF0F6766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Lessons Learned Through Research in an Adolescent Sports Medicine Practice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5E091D-1B9D-5E2F-C15E-FCA6F33CDB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Andrew Pennock, MD</a:t>
            </a:r>
          </a:p>
          <a:p>
            <a:r>
              <a:rPr lang="en-US" dirty="0"/>
              <a:t>Clinical Professor Orthopedic Surgery UCSD</a:t>
            </a:r>
          </a:p>
          <a:p>
            <a:r>
              <a:rPr lang="en-US" dirty="0"/>
              <a:t>Co-Director 360 Sports Medicine Rady Children’s Hospital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164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ADCDD-20E0-EE4A-3C56-509009FC8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E87E735-C6BD-A99C-EEBC-EE5CF33FC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51" y="2389527"/>
            <a:ext cx="6101043" cy="2418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KS_6409">
            <a:extLst>
              <a:ext uri="{FF2B5EF4-FFF2-40B4-BE49-F238E27FC236}">
                <a16:creationId xmlns:a16="http://schemas.microsoft.com/office/drawing/2014/main" id="{6D67927B-758C-51E5-87F1-107897D80C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1" t="18478" r="15397" b="23875"/>
          <a:stretch/>
        </p:blipFill>
        <p:spPr bwMode="auto">
          <a:xfrm>
            <a:off x="6847967" y="3749040"/>
            <a:ext cx="5169862" cy="283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15E402-ACDE-6F14-F287-1960C3BDEE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7520" y="274659"/>
            <a:ext cx="5169862" cy="340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155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423126"/>
            <a:ext cx="9144000" cy="34557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62551" y="5333145"/>
            <a:ext cx="539663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$496 Billion Industry Nationally</a:t>
            </a:r>
          </a:p>
          <a:p>
            <a:pPr algn="ctr"/>
            <a:r>
              <a:rPr lang="en-US" sz="3200" dirty="0"/>
              <a:t>&gt;$1 trillion worldwide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79600" y="193040"/>
            <a:ext cx="8229600" cy="1143000"/>
          </a:xfrm>
        </p:spPr>
        <p:txBody>
          <a:bodyPr/>
          <a:lstStyle/>
          <a:p>
            <a:r>
              <a:rPr lang="en-US" dirty="0"/>
              <a:t>Big Business</a:t>
            </a:r>
          </a:p>
        </p:txBody>
      </p:sp>
    </p:spTree>
    <p:extLst>
      <p:ext uri="{BB962C8B-B14F-4D97-AF65-F5344CB8AC3E}">
        <p14:creationId xmlns:p14="http://schemas.microsoft.com/office/powerpoint/2010/main" val="3670185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we get here?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949" y="1417639"/>
            <a:ext cx="3507707" cy="42906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/>
          <a:srcRect l="10720" r="8875"/>
          <a:stretch/>
        </p:blipFill>
        <p:spPr>
          <a:xfrm>
            <a:off x="7088215" y="1631390"/>
            <a:ext cx="3150902" cy="3918797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>
            <a:off x="5384033" y="4011372"/>
            <a:ext cx="1508807" cy="37724"/>
          </a:xfrm>
          <a:prstGeom prst="straightConnector1">
            <a:avLst/>
          </a:prstGeom>
          <a:ln w="762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M:\Logos\RCHSD\JPG File - Color - RCHSD Stacked high res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713" y="5921355"/>
            <a:ext cx="1237063" cy="78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CA59E6-16CE-D692-C2C5-16537074EF0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054" t="17860" r="19290" b="30633"/>
          <a:stretch/>
        </p:blipFill>
        <p:spPr>
          <a:xfrm>
            <a:off x="1680948" y="4735774"/>
            <a:ext cx="3501884" cy="197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167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013" y="721360"/>
            <a:ext cx="11507469" cy="541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162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Ericsson et al. 1993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289" y="1600838"/>
            <a:ext cx="7076984" cy="37211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03551" y="5674058"/>
            <a:ext cx="74434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By age 18, “best” violinists averaged 7410 hours, “good” musicians 5301 hours, their teachers 3420 hours</a:t>
            </a:r>
          </a:p>
        </p:txBody>
      </p:sp>
    </p:spTree>
    <p:extLst>
      <p:ext uri="{BB962C8B-B14F-4D97-AF65-F5344CB8AC3E}">
        <p14:creationId xmlns:p14="http://schemas.microsoft.com/office/powerpoint/2010/main" val="3082316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81200" y="-235131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Consequences of sports Drive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981200" y="90787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Overuse injury – Tommy John Surgery in baseball players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6057" y="1926802"/>
            <a:ext cx="6251789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652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22564" y="15185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Does it lead to more injuries?</a:t>
            </a:r>
            <a:br>
              <a:rPr lang="en-US" dirty="0"/>
            </a:br>
            <a:r>
              <a:rPr lang="en-US" dirty="0"/>
              <a:t>San Diego Experience</a:t>
            </a:r>
          </a:p>
        </p:txBody>
      </p:sp>
      <p:pic>
        <p:nvPicPr>
          <p:cNvPr id="5" name="Picture 4" descr="Screen Shot 2018-06-24 at 9.19.29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395" y="1715394"/>
            <a:ext cx="5342553" cy="1394704"/>
          </a:xfrm>
          <a:prstGeom prst="rect">
            <a:avLst/>
          </a:prstGeom>
        </p:spPr>
      </p:pic>
      <p:pic>
        <p:nvPicPr>
          <p:cNvPr id="6" name="Picture 5" descr="Screen Shot 2018-06-24 at 9.20.52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80" y="3348073"/>
            <a:ext cx="4987839" cy="1513760"/>
          </a:xfrm>
          <a:prstGeom prst="rect">
            <a:avLst/>
          </a:prstGeom>
        </p:spPr>
      </p:pic>
      <p:pic>
        <p:nvPicPr>
          <p:cNvPr id="7" name="Picture 6" descr="Screen Shot 2018-06-24 at 9.23.56 PM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614" y="5056553"/>
            <a:ext cx="5870508" cy="147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785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81200" y="407342"/>
            <a:ext cx="8229600" cy="857250"/>
          </a:xfrm>
        </p:spPr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idx="1"/>
          </p:nvPr>
        </p:nvSpPr>
        <p:spPr>
          <a:xfrm>
            <a:off x="1981200" y="1401514"/>
            <a:ext cx="8229600" cy="3394472"/>
          </a:xfrm>
        </p:spPr>
        <p:txBody>
          <a:bodyPr/>
          <a:lstStyle/>
          <a:p>
            <a:r>
              <a:rPr lang="en-US" sz="2600" dirty="0"/>
              <a:t>Prospective longitudinal study</a:t>
            </a:r>
          </a:p>
          <a:p>
            <a:r>
              <a:rPr lang="en-US" sz="2600" dirty="0"/>
              <a:t>23 little league players </a:t>
            </a:r>
          </a:p>
          <a:p>
            <a:r>
              <a:rPr lang="en-US" sz="2600" dirty="0"/>
              <a:t>Pre-season: Bilateral shoulder MRI </a:t>
            </a:r>
          </a:p>
          <a:p>
            <a:r>
              <a:rPr lang="en-US" sz="2600" dirty="0"/>
              <a:t>Post-season: Dominant arm MRI</a:t>
            </a:r>
          </a:p>
          <a:p>
            <a:r>
              <a:rPr lang="en-US" sz="2600" dirty="0"/>
              <a:t>Pre- &amp; post-season physical exam </a:t>
            </a:r>
          </a:p>
          <a:p>
            <a:r>
              <a:rPr lang="en-US" sz="2600" dirty="0"/>
              <a:t>Pre- &amp; post-season questionnaires</a:t>
            </a:r>
          </a:p>
          <a:p>
            <a:r>
              <a:rPr lang="en-US" sz="2600" dirty="0"/>
              <a:t>In-season data and statistics tracked </a:t>
            </a:r>
          </a:p>
        </p:txBody>
      </p:sp>
      <p:pic>
        <p:nvPicPr>
          <p:cNvPr id="6" name="Picture 2" descr="http://www.mikereinold.com/wp-content/uploads/a-new-definition-of-GIRD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70504" y="1119443"/>
            <a:ext cx="3513496" cy="260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www.cedars-sinai.edu/Patients/Programs-and-Services/Imaging-Center/For-Patients/Exams-by-Procedure/MRI/Images/MRI-scan-room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584" y="4075549"/>
            <a:ext cx="3166532" cy="237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292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81200" y="205979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 dirty="0"/>
              <a:t>Study Population: </a:t>
            </a:r>
            <a:br>
              <a:rPr lang="en-US" dirty="0"/>
            </a:br>
            <a:r>
              <a:rPr lang="en-US" dirty="0"/>
              <a:t>Mission Trails LL Major Division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46481" y="1577728"/>
            <a:ext cx="5275812" cy="4497952"/>
          </a:xfrm>
        </p:spPr>
        <p:txBody>
          <a:bodyPr>
            <a:normAutofit fontScale="62500" lnSpcReduction="20000"/>
          </a:bodyPr>
          <a:lstStyle/>
          <a:p>
            <a:pPr marL="137160" indent="0">
              <a:buNone/>
            </a:pPr>
            <a:r>
              <a:rPr lang="en-US" sz="5100" b="1" dirty="0">
                <a:latin typeface="Arial" panose="020B0604020202020204" pitchFamily="34" charset="0"/>
                <a:cs typeface="Arial" panose="020B0604020202020204" pitchFamily="34" charset="0"/>
              </a:rPr>
              <a:t>Demographics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500" dirty="0">
                <a:latin typeface="Arial" panose="020B0604020202020204" pitchFamily="34" charset="0"/>
                <a:cs typeface="Arial" panose="020B0604020202020204" pitchFamily="34" charset="0"/>
              </a:rPr>
              <a:t>Age distribution (10-12 years)</a:t>
            </a:r>
          </a:p>
          <a:p>
            <a:endParaRPr lang="en-US" sz="4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500" dirty="0">
                <a:latin typeface="Arial" panose="020B0604020202020204" pitchFamily="34" charset="0"/>
                <a:cs typeface="Arial" panose="020B0604020202020204" pitchFamily="34" charset="0"/>
              </a:rPr>
              <a:t>Pitchers/catchers</a:t>
            </a:r>
          </a:p>
          <a:p>
            <a:pPr lvl="3"/>
            <a:r>
              <a:rPr lang="en-US" sz="4500" dirty="0">
                <a:latin typeface="Arial" panose="020B0604020202020204" pitchFamily="34" charset="0"/>
                <a:cs typeface="Arial" panose="020B0604020202020204" pitchFamily="34" charset="0"/>
              </a:rPr>
              <a:t>15 (65%) pitchers</a:t>
            </a:r>
          </a:p>
          <a:p>
            <a:pPr lvl="3"/>
            <a:r>
              <a:rPr lang="en-US" sz="4500" dirty="0">
                <a:latin typeface="Arial" panose="020B0604020202020204" pitchFamily="34" charset="0"/>
                <a:cs typeface="Arial" panose="020B0604020202020204" pitchFamily="34" charset="0"/>
              </a:rPr>
              <a:t>6 (26%) catchers</a:t>
            </a:r>
          </a:p>
          <a:p>
            <a:endParaRPr lang="en-US" sz="4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500" dirty="0">
                <a:latin typeface="Arial" panose="020B0604020202020204" pitchFamily="34" charset="0"/>
                <a:cs typeface="Arial" panose="020B0604020202020204" pitchFamily="34" charset="0"/>
              </a:rPr>
              <a:t>Hand dominance</a:t>
            </a:r>
          </a:p>
          <a:p>
            <a:pPr marL="1657350" lvl="3" indent="-285750">
              <a:buFont typeface="Arial"/>
              <a:buChar char="•"/>
            </a:pPr>
            <a:r>
              <a:rPr lang="en-US" sz="4500" dirty="0">
                <a:latin typeface="Arial" panose="020B0604020202020204" pitchFamily="34" charset="0"/>
                <a:cs typeface="Arial" panose="020B0604020202020204" pitchFamily="34" charset="0"/>
              </a:rPr>
              <a:t>83% Right</a:t>
            </a:r>
          </a:p>
          <a:p>
            <a:pPr marL="1657350" lvl="3" indent="-285750">
              <a:buFont typeface="Arial"/>
              <a:buChar char="•"/>
            </a:pPr>
            <a:r>
              <a:rPr lang="en-US" sz="4500" dirty="0">
                <a:latin typeface="Arial" panose="020B0604020202020204" pitchFamily="34" charset="0"/>
                <a:cs typeface="Arial" panose="020B0604020202020204" pitchFamily="34" charset="0"/>
              </a:rPr>
              <a:t>17% left</a:t>
            </a:r>
          </a:p>
          <a:p>
            <a:pPr marL="1200150" lvl="2" indent="-285750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" indent="0">
              <a:buNone/>
            </a:pPr>
            <a:endParaRPr lang="en-US" dirty="0"/>
          </a:p>
          <a:p>
            <a:pPr marL="905256" lvl="2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317" y="2104382"/>
            <a:ext cx="4906762" cy="3444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352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72194" y="0"/>
            <a:ext cx="8229600" cy="857250"/>
          </a:xfrm>
        </p:spPr>
        <p:txBody>
          <a:bodyPr/>
          <a:lstStyle/>
          <a:p>
            <a:r>
              <a:rPr lang="en-US" dirty="0"/>
              <a:t>Pre-Season MRI Findings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772194" y="994172"/>
            <a:ext cx="8229600" cy="3394472"/>
          </a:xfrm>
        </p:spPr>
        <p:txBody>
          <a:bodyPr/>
          <a:lstStyle/>
          <a:p>
            <a:r>
              <a:rPr lang="en-US" dirty="0"/>
              <a:t>12 (52%) subjects with 17 asymmetric abnormalities in dominant arm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63" y="2069760"/>
            <a:ext cx="3709852" cy="4293344"/>
          </a:xfrm>
          <a:prstGeom prst="rect">
            <a:avLst/>
          </a:prstGeom>
        </p:spPr>
      </p:pic>
      <p:pic>
        <p:nvPicPr>
          <p:cNvPr id="7" name="Picture 6" descr="Screen Shot 2018-05-01 at 12.54.35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444" y="2069760"/>
            <a:ext cx="4327693" cy="4251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015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1981200" y="205979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 dirty="0"/>
              <a:t>Risk Factors for Pre-Season MRI Abnormalities?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1981200" y="1620685"/>
            <a:ext cx="8229600" cy="339447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Year round play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Single sports participation</a:t>
            </a:r>
          </a:p>
        </p:txBody>
      </p:sp>
      <p:pic>
        <p:nvPicPr>
          <p:cNvPr id="6" name="Picture 5" descr="Screen Shot 2018-04-30 at 9.58.49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946" y="3210560"/>
            <a:ext cx="8276854" cy="266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213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81200" y="205979"/>
            <a:ext cx="8229600" cy="857250"/>
          </a:xfrm>
        </p:spPr>
        <p:txBody>
          <a:bodyPr/>
          <a:lstStyle/>
          <a:p>
            <a:r>
              <a:rPr lang="en-US" dirty="0"/>
              <a:t>Post-Season MRI Findings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300480" y="1200150"/>
            <a:ext cx="8910320" cy="4814569"/>
          </a:xfrm>
        </p:spPr>
        <p:txBody>
          <a:bodyPr>
            <a:normAutofit/>
          </a:bodyPr>
          <a:lstStyle/>
          <a:p>
            <a:r>
              <a:rPr lang="en-US" dirty="0"/>
              <a:t>61% had an abnormal MRI</a:t>
            </a:r>
          </a:p>
          <a:p>
            <a:r>
              <a:rPr lang="en-US" dirty="0"/>
              <a:t>35% with a new or worsened finding</a:t>
            </a:r>
          </a:p>
          <a:p>
            <a:r>
              <a:rPr lang="en-US" dirty="0"/>
              <a:t>8 new findings identified:</a:t>
            </a:r>
          </a:p>
          <a:p>
            <a:pPr lvl="1" hangingPunct="0"/>
            <a:r>
              <a:rPr lang="en-US" dirty="0"/>
              <a:t>New/worsened rotator cuff tear (5)</a:t>
            </a:r>
          </a:p>
          <a:p>
            <a:pPr lvl="1" hangingPunct="0"/>
            <a:r>
              <a:rPr lang="en-US" dirty="0"/>
              <a:t>Proximal humerus physeal edema (1)  </a:t>
            </a:r>
          </a:p>
          <a:p>
            <a:pPr lvl="1" hangingPunct="0"/>
            <a:r>
              <a:rPr lang="en-US" dirty="0"/>
              <a:t>Labral tear (1)</a:t>
            </a:r>
          </a:p>
          <a:p>
            <a:pPr lvl="1" hangingPunct="0"/>
            <a:r>
              <a:rPr lang="en-US" dirty="0" err="1"/>
              <a:t>Acromioclavicular</a:t>
            </a:r>
            <a:r>
              <a:rPr lang="en-US" dirty="0"/>
              <a:t> joint edema (1)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6687" y="1511237"/>
            <a:ext cx="3884273" cy="440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636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8E788-7151-A94D-8A2F-9946833C2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“Classic Little League Shoulder”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2EDD712-BF1A-0240-8D8F-C4D52A7CE6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8044" y="1690688"/>
            <a:ext cx="10515600" cy="445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159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81200" y="205979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 dirty="0"/>
              <a:t>Risk Factors for Post-Season MRI Abnormalities?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696720" y="1834426"/>
            <a:ext cx="9255760" cy="5734774"/>
          </a:xfrm>
        </p:spPr>
        <p:txBody>
          <a:bodyPr>
            <a:normAutofit/>
          </a:bodyPr>
          <a:lstStyle/>
          <a:p>
            <a:r>
              <a:rPr lang="en-US" dirty="0"/>
              <a:t>Univariate analysis:</a:t>
            </a:r>
          </a:p>
          <a:p>
            <a:pPr lvl="1"/>
            <a:r>
              <a:rPr lang="en-US" dirty="0"/>
              <a:t>Year round play, Single sports specialization, All-Star team selection, innings played as pitcher, innings played as catcher, and # of pitches were all significant (p&lt;0.05)</a:t>
            </a:r>
          </a:p>
          <a:p>
            <a:r>
              <a:rPr lang="en-US" dirty="0"/>
              <a:t>Multivariate analysis:</a:t>
            </a:r>
          </a:p>
          <a:p>
            <a:pPr lvl="1"/>
            <a:r>
              <a:rPr lang="en-US" dirty="0"/>
              <a:t>***Only All-Star Selection significant*** </a:t>
            </a:r>
          </a:p>
          <a:p>
            <a:pPr lvl="1"/>
            <a:r>
              <a:rPr lang="en-US" dirty="0"/>
              <a:t>81.3% All-Stars abnormal MRI vs 14.3% non-All-Stars</a:t>
            </a:r>
          </a:p>
        </p:txBody>
      </p:sp>
    </p:spTree>
    <p:extLst>
      <p:ext uri="{BB962C8B-B14F-4D97-AF65-F5344CB8AC3E}">
        <p14:creationId xmlns:p14="http://schemas.microsoft.com/office/powerpoint/2010/main" val="1205637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33664" y="294085"/>
            <a:ext cx="8229600" cy="857250"/>
          </a:xfrm>
        </p:spPr>
        <p:txBody>
          <a:bodyPr>
            <a:normAutofit/>
          </a:bodyPr>
          <a:lstStyle/>
          <a:p>
            <a:r>
              <a:rPr lang="en-US" sz="3600" dirty="0"/>
              <a:t>Are Little League Guidelines Effective?</a:t>
            </a:r>
          </a:p>
        </p:txBody>
      </p:sp>
      <p:sp>
        <p:nvSpPr>
          <p:cNvPr id="5" name="Text Placeholder 5"/>
          <p:cNvSpPr txBox="1">
            <a:spLocks/>
          </p:cNvSpPr>
          <p:nvPr/>
        </p:nvSpPr>
        <p:spPr>
          <a:xfrm>
            <a:off x="1981200" y="1151335"/>
            <a:ext cx="4040188" cy="4798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/>
              <a:t>REQUIREMENTS</a:t>
            </a:r>
          </a:p>
        </p:txBody>
      </p:sp>
      <p:sp>
        <p:nvSpPr>
          <p:cNvPr id="6" name="Text Placeholder 7"/>
          <p:cNvSpPr txBox="1">
            <a:spLocks/>
          </p:cNvSpPr>
          <p:nvPr/>
        </p:nvSpPr>
        <p:spPr>
          <a:xfrm>
            <a:off x="6319953" y="1105848"/>
            <a:ext cx="4041775" cy="47982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/>
              <a:t>RECOMMENDATIONS</a:t>
            </a:r>
          </a:p>
        </p:txBody>
      </p:sp>
      <p:pic>
        <p:nvPicPr>
          <p:cNvPr id="7" name="Picture 6" descr="Screen Shot 2016-01-06 at 9.57.34 PM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5203" y="43980"/>
            <a:ext cx="2065494" cy="382499"/>
          </a:xfrm>
          <a:prstGeom prst="rect">
            <a:avLst/>
          </a:prstGeom>
        </p:spPr>
      </p:pic>
      <p:pic>
        <p:nvPicPr>
          <p:cNvPr id="8" name="Picture 7" descr="LLBLicenseLogo_152px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125" y="43979"/>
            <a:ext cx="1255165" cy="98266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548464" y="1214534"/>
            <a:ext cx="945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Helvetica"/>
                <a:cs typeface="Helvetica"/>
              </a:rPr>
              <a:t>VS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41518" y="5808613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3200" dirty="0"/>
              <a:t>The curse of the All-Star Team</a:t>
            </a:r>
          </a:p>
          <a:p>
            <a:pPr algn="ctr">
              <a:buNone/>
            </a:pPr>
            <a:r>
              <a:rPr lang="en-US" sz="1600" dirty="0"/>
              <a:t>38% longer season, 47% more games, 142% increase in practices</a:t>
            </a:r>
            <a:endParaRPr lang="en-US" sz="3200" dirty="0"/>
          </a:p>
        </p:txBody>
      </p:sp>
      <p:pic>
        <p:nvPicPr>
          <p:cNvPr id="11" name="Picture 10" descr="Screen Shot 2016-01-06 at 9.57.34 PM.p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768" y="2083600"/>
            <a:ext cx="5583631" cy="2696743"/>
          </a:xfrm>
          <a:prstGeom prst="rect">
            <a:avLst/>
          </a:prstGeom>
        </p:spPr>
      </p:pic>
      <p:pic>
        <p:nvPicPr>
          <p:cNvPr id="12" name="Content Placeholder 13" descr="Screen Shot 2016-01-06 at 10.07.56 PM.png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4394" y="1859172"/>
            <a:ext cx="5338833" cy="351510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151457" y="3267981"/>
            <a:ext cx="5511770" cy="375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6174369" y="3979599"/>
            <a:ext cx="3455696" cy="24382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6177603" y="4160182"/>
            <a:ext cx="3455696" cy="24382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6096000" y="4862486"/>
            <a:ext cx="3455696" cy="24382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252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  <p:bldP spid="14" grpId="0" animBg="1"/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Does it lead to more Injuries?</a:t>
            </a:r>
            <a:br>
              <a:rPr lang="en-US" dirty="0"/>
            </a:br>
            <a:r>
              <a:rPr lang="en-US" dirty="0"/>
              <a:t>Destroying our Biggest Talents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686" r="9851"/>
          <a:stretch/>
        </p:blipFill>
        <p:spPr>
          <a:xfrm>
            <a:off x="6177281" y="2305334"/>
            <a:ext cx="4369767" cy="28741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79066" y="5417132"/>
            <a:ext cx="30991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“Curse of the All-Star Team”</a:t>
            </a:r>
          </a:p>
          <a:p>
            <a:pPr algn="ctr"/>
            <a:r>
              <a:rPr lang="en-US" sz="2000" dirty="0"/>
              <a:t>Pennock et al 2018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5280" y="5306192"/>
            <a:ext cx="47742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“The higher you jump, the higher the risk”</a:t>
            </a:r>
          </a:p>
          <a:p>
            <a:pPr algn="ctr"/>
            <a:r>
              <a:rPr lang="en-US" sz="2000" dirty="0" err="1"/>
              <a:t>Visnes</a:t>
            </a:r>
            <a:r>
              <a:rPr lang="en-US" sz="2000" dirty="0"/>
              <a:t> et al. 2013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1709" y="2347122"/>
            <a:ext cx="4369767" cy="287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8918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San Diego 1</a:t>
            </a:r>
            <a:r>
              <a:rPr lang="en-US" baseline="30000" dirty="0"/>
              <a:t>st</a:t>
            </a:r>
            <a:r>
              <a:rPr lang="en-US" dirty="0"/>
              <a:t> round Pitchers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267" y="2044382"/>
            <a:ext cx="2334207" cy="30883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3427" y="2044382"/>
            <a:ext cx="2055147" cy="30883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8518" y="2044383"/>
            <a:ext cx="2058891" cy="30883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6053" y="2044382"/>
            <a:ext cx="2138959" cy="30883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70331" y="5208887"/>
            <a:ext cx="1771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Steven Strasburg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5208887"/>
            <a:ext cx="1185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Mark Prior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63668" y="5208887"/>
            <a:ext cx="1354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Kyle Zimmer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46448" y="5208887"/>
            <a:ext cx="1306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Brady Aiken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67819" y="5586534"/>
            <a:ext cx="82013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Common Features: All San Diego natives, All 1</a:t>
            </a:r>
            <a:r>
              <a:rPr lang="en-US" baseline="30000" dirty="0"/>
              <a:t>st</a:t>
            </a:r>
            <a:r>
              <a:rPr lang="en-US" dirty="0"/>
              <a:t> round picks, All huge signing bonuses, </a:t>
            </a:r>
          </a:p>
          <a:p>
            <a:pPr algn="ctr"/>
            <a:r>
              <a:rPr lang="en-US" dirty="0"/>
              <a:t>All had surgery within 24 months of being drafted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1939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904B7-72A3-19F1-50B8-E6E744CA6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Clavicle Fracture</a:t>
            </a:r>
          </a:p>
        </p:txBody>
      </p:sp>
      <p:pic>
        <p:nvPicPr>
          <p:cNvPr id="5122" name="Picture 2" descr="Clinical Practice Guidelines : Clavicle fractures ...">
            <a:extLst>
              <a:ext uri="{FF2B5EF4-FFF2-40B4-BE49-F238E27FC236}">
                <a16:creationId xmlns:a16="http://schemas.microsoft.com/office/drawing/2014/main" id="{EFD7A379-1611-D0C1-86F3-B0F98FB31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57" y="2006600"/>
            <a:ext cx="6521117" cy="350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arm sling, immobilizer sling, shoulder sling, shoulder immobilizer sling">
            <a:extLst>
              <a:ext uri="{FF2B5EF4-FFF2-40B4-BE49-F238E27FC236}">
                <a16:creationId xmlns:a16="http://schemas.microsoft.com/office/drawing/2014/main" id="{9422ADD4-02FC-0908-F0AB-D63E6AD15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420" y="825416"/>
            <a:ext cx="5450305" cy="5450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0664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6CF3E-3D17-A691-6C26-0288A993B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Paradigm shift in treatment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1B45F0-439A-0798-FC40-CF2203BC3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136" y="1554645"/>
            <a:ext cx="5085013" cy="48932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76C3D6-31D3-82CB-6762-2E8F4E9B8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7758" y="483834"/>
            <a:ext cx="4491789" cy="34067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71FE281-FB98-6E3A-1FCA-BDE5FF2E6A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524985"/>
            <a:ext cx="4151016" cy="322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6784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5CD95-3A67-CA75-F25B-CC729B432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2010: My 1</a:t>
            </a:r>
            <a:r>
              <a:rPr lang="en-US" baseline="30000" dirty="0"/>
              <a:t>st</a:t>
            </a:r>
            <a:r>
              <a:rPr lang="en-US" dirty="0"/>
              <a:t> clavicle fracture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FEFC35-85EE-0BAB-FA50-8A9E77420DAE}"/>
              </a:ext>
            </a:extLst>
          </p:cNvPr>
          <p:cNvSpPr txBox="1"/>
          <p:nvPr/>
        </p:nvSpPr>
        <p:spPr>
          <a:xfrm>
            <a:off x="3449669" y="6108154"/>
            <a:ext cx="49551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What are you doing?</a:t>
            </a:r>
          </a:p>
        </p:txBody>
      </p:sp>
      <p:pic>
        <p:nvPicPr>
          <p:cNvPr id="6146" name="Picture 2" descr="Clavicle Fractures in Adolescents ...">
            <a:extLst>
              <a:ext uri="{FF2B5EF4-FFF2-40B4-BE49-F238E27FC236}">
                <a16:creationId xmlns:a16="http://schemas.microsoft.com/office/drawing/2014/main" id="{FDDD5E57-D8B4-B449-D2CC-166A0A5CB8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" t="11233"/>
          <a:stretch/>
        </p:blipFill>
        <p:spPr bwMode="auto">
          <a:xfrm flipH="1">
            <a:off x="0" y="1897091"/>
            <a:ext cx="5927239" cy="413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>
            <a:extLst>
              <a:ext uri="{FF2B5EF4-FFF2-40B4-BE49-F238E27FC236}">
                <a16:creationId xmlns:a16="http://schemas.microsoft.com/office/drawing/2014/main" id="{0E0A9446-B7F4-F5F4-B0D9-C979602228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1" r="10027"/>
          <a:stretch/>
        </p:blipFill>
        <p:spPr bwMode="auto">
          <a:xfrm flipH="1">
            <a:off x="6352099" y="1897091"/>
            <a:ext cx="5205378" cy="413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0978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0ECFC-8791-73BC-09D5-C957368EA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2012: 1</a:t>
            </a:r>
            <a:r>
              <a:rPr lang="en-US" baseline="30000" dirty="0"/>
              <a:t>st</a:t>
            </a:r>
            <a:r>
              <a:rPr lang="en-US" dirty="0"/>
              <a:t> clavicle study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CF5E7C-739C-40FC-6C9E-5362139A9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711" y="1431758"/>
            <a:ext cx="5972977" cy="52318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EFD7298-BBE9-5AEE-341D-FD9F5593C1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0429" b="51341"/>
          <a:stretch/>
        </p:blipFill>
        <p:spPr>
          <a:xfrm>
            <a:off x="5995668" y="1598145"/>
            <a:ext cx="5931621" cy="24365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889E65E-69FB-E860-66DE-6063E4CAADB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247" t="55673" r="27346"/>
          <a:stretch/>
        </p:blipFill>
        <p:spPr>
          <a:xfrm>
            <a:off x="6237688" y="4110838"/>
            <a:ext cx="5571623" cy="22270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766776-D78D-B15D-F8AD-8A57746AA9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720766"/>
            <a:ext cx="5966146" cy="3918506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15A806-1515-8745-AA70-75A6172C85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49355"/>
            <a:ext cx="5796445" cy="5103482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Near perfect PROs</a:t>
            </a:r>
          </a:p>
          <a:p>
            <a:r>
              <a:rPr lang="en-US" dirty="0"/>
              <a:t>Strength more or less symmetric</a:t>
            </a:r>
          </a:p>
          <a:p>
            <a:r>
              <a:rPr lang="en-US" dirty="0"/>
              <a:t>No deficits on exam</a:t>
            </a:r>
          </a:p>
          <a:p>
            <a:r>
              <a:rPr lang="en-US" dirty="0"/>
              <a:t>All returned to sport</a:t>
            </a:r>
          </a:p>
        </p:txBody>
      </p:sp>
    </p:spTree>
    <p:extLst>
      <p:ext uri="{BB962C8B-B14F-4D97-AF65-F5344CB8AC3E}">
        <p14:creationId xmlns:p14="http://schemas.microsoft.com/office/powerpoint/2010/main" val="7431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444,100+ Confusion Stock Photos, Pictures &amp; Royalty-Free ...">
            <a:extLst>
              <a:ext uri="{FF2B5EF4-FFF2-40B4-BE49-F238E27FC236}">
                <a16:creationId xmlns:a16="http://schemas.microsoft.com/office/drawing/2014/main" id="{AE019552-E1D5-9BB9-FFEF-3CB4E2977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786" y="649036"/>
            <a:ext cx="8001788" cy="555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5780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92446-46AC-970E-3E2D-687EA8081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68" y="172266"/>
            <a:ext cx="10515600" cy="1325563"/>
          </a:xfrm>
        </p:spPr>
        <p:txBody>
          <a:bodyPr/>
          <a:lstStyle/>
          <a:p>
            <a:r>
              <a:rPr lang="en-US" dirty="0"/>
              <a:t>Creation of FACTS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494AA7D-1E97-28DC-68E0-9987F0296332}"/>
              </a:ext>
            </a:extLst>
          </p:cNvPr>
          <p:cNvSpPr txBox="1">
            <a:spLocks/>
          </p:cNvSpPr>
          <p:nvPr/>
        </p:nvSpPr>
        <p:spPr>
          <a:xfrm>
            <a:off x="1475509" y="16906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7 publications to date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711EC1B-20AE-4361-F6E1-D045603E3909}"/>
              </a:ext>
            </a:extLst>
          </p:cNvPr>
          <p:cNvSpPr txBox="1">
            <a:spLocks/>
          </p:cNvSpPr>
          <p:nvPr/>
        </p:nvSpPr>
        <p:spPr>
          <a:xfrm>
            <a:off x="2251363" y="29098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Another 5-10 in progress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D37FF19-E584-61FE-3B29-B36AE84EE27D}"/>
              </a:ext>
            </a:extLst>
          </p:cNvPr>
          <p:cNvSpPr txBox="1">
            <a:spLocks/>
          </p:cNvSpPr>
          <p:nvPr/>
        </p:nvSpPr>
        <p:spPr>
          <a:xfrm>
            <a:off x="3027217" y="423545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Life long friendships &amp; comradery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A09374-243B-4134-3C45-55E0F98242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836"/>
          <a:stretch/>
        </p:blipFill>
        <p:spPr>
          <a:xfrm>
            <a:off x="699655" y="1296986"/>
            <a:ext cx="11199167" cy="538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741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642FC-95ED-DF48-5007-2E270E031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should we consider fixing clavicles in adolescents?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FD732-8CBA-8DB4-8053-6A58123ED6C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Avoid nonunion </a:t>
            </a:r>
          </a:p>
          <a:p>
            <a:r>
              <a:rPr lang="en-US" dirty="0"/>
              <a:t>Avoid symptomatic malunion</a:t>
            </a:r>
          </a:p>
          <a:p>
            <a:r>
              <a:rPr lang="en-US" dirty="0"/>
              <a:t>Improved patient outcomes</a:t>
            </a:r>
          </a:p>
          <a:p>
            <a:r>
              <a:rPr lang="en-US" dirty="0"/>
              <a:t>Faster recovery</a:t>
            </a:r>
          </a:p>
        </p:txBody>
      </p:sp>
      <p:pic>
        <p:nvPicPr>
          <p:cNvPr id="8194" name="Picture 2" descr="clavicle fracture treated with plate and">
            <a:extLst>
              <a:ext uri="{FF2B5EF4-FFF2-40B4-BE49-F238E27FC236}">
                <a16:creationId xmlns:a16="http://schemas.microsoft.com/office/drawing/2014/main" id="{C5CE0930-1BAD-10D6-F5B6-73AAA699F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08" y="1690688"/>
            <a:ext cx="4381500" cy="360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1249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6AC0E-DAD5-AFC9-D819-896BAD665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Nonunions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A6221-94C0-A602-82F5-C118174B4B2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Adult studies 10-15%</a:t>
            </a:r>
          </a:p>
          <a:p>
            <a:r>
              <a:rPr lang="en-US" dirty="0"/>
              <a:t>Our prospective series with &gt;1000 patients &lt;1%</a:t>
            </a:r>
          </a:p>
          <a:p>
            <a:pPr marL="0" indent="0">
              <a:buNone/>
            </a:pPr>
            <a:r>
              <a:rPr lang="en-US" dirty="0"/>
              <a:t>*** When a nonunion occurs it still does well with surgery***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2D8049-FF8A-2F43-F3F2-E1322FCE3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5262" y="268370"/>
            <a:ext cx="3995822" cy="632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2837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CC6EB-5A80-0892-64AE-6FB1DD13B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Avoid symptomatic malunion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1A54A-7915-5BF5-8BA7-49D9EB67C0A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Adults studies 10%</a:t>
            </a:r>
          </a:p>
          <a:p>
            <a:r>
              <a:rPr lang="en-US" dirty="0"/>
              <a:t> Our prospective series with &gt;1000 patients &lt;1%</a:t>
            </a:r>
          </a:p>
          <a:p>
            <a:r>
              <a:rPr lang="en-US" dirty="0"/>
              <a:t>Regardless of shortening not able to detect any deficiencies</a:t>
            </a:r>
          </a:p>
          <a:p>
            <a:r>
              <a:rPr lang="en-US" dirty="0"/>
              <a:t>Even in high level pitchers they returned with non-op</a:t>
            </a:r>
          </a:p>
        </p:txBody>
      </p:sp>
      <p:pic>
        <p:nvPicPr>
          <p:cNvPr id="5" name="home view.mp4">
            <a:hlinkClick r:id="" action="ppaction://media"/>
            <a:extLst>
              <a:ext uri="{FF2B5EF4-FFF2-40B4-BE49-F238E27FC236}">
                <a16:creationId xmlns:a16="http://schemas.microsoft.com/office/drawing/2014/main" id="{412DCFB2-A1BC-ADA8-09B6-E4F65FF390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755" t="20071" b="16256"/>
          <a:stretch/>
        </p:blipFill>
        <p:spPr>
          <a:xfrm>
            <a:off x="7928810" y="745958"/>
            <a:ext cx="3886201" cy="567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479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BF811-A36A-77D7-1825-332C2CC77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Improved patient outcomes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09F96-3B40-4D94-E324-D729D95BB75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Identical or better outcomes for every study and every subgroup we have looked at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BF3F46-B961-B334-3DA9-AEC7C449BB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55436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Why?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Not all patients love the plate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Not all patients love the 2</a:t>
            </a:r>
            <a:r>
              <a:rPr lang="en-US" baseline="30000" dirty="0"/>
              <a:t>nd</a:t>
            </a:r>
            <a:r>
              <a:rPr lang="en-US" dirty="0"/>
              <a:t> surgery to remove the plate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Not all patients love the numbness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Complications are rare but real</a:t>
            </a:r>
          </a:p>
        </p:txBody>
      </p:sp>
    </p:spTree>
    <p:extLst>
      <p:ext uri="{BB962C8B-B14F-4D97-AF65-F5344CB8AC3E}">
        <p14:creationId xmlns:p14="http://schemas.microsoft.com/office/powerpoint/2010/main" val="41864970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4FD4F-F0FB-4562-DE4C-818B44776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current treatment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98D6E5-8A4C-FA14-52EA-C06E9D03A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7832" y="1210474"/>
            <a:ext cx="6885326" cy="5144409"/>
          </a:xfrm>
          <a:prstGeom prst="rect">
            <a:avLst/>
          </a:prstGeom>
        </p:spPr>
      </p:pic>
      <p:pic>
        <p:nvPicPr>
          <p:cNvPr id="9218" name="Picture 2" descr="Amazon.com: Ledhlth Breathable Arm Sling for Shoulder Elbow ...">
            <a:extLst>
              <a:ext uri="{FF2B5EF4-FFF2-40B4-BE49-F238E27FC236}">
                <a16:creationId xmlns:a16="http://schemas.microsoft.com/office/drawing/2014/main" id="{97BF2FE6-7F1F-2E23-8019-AC4B62720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4211053" cy="4211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02696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17B46-C338-0FE7-9375-F2EF035E0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172" y="577375"/>
            <a:ext cx="11898766" cy="109804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dirty="0"/>
              <a:t>2023 ACL Reconstructions </a:t>
            </a:r>
            <a:r>
              <a:rPr lang="en-US" sz="3200" dirty="0"/>
              <a:t>(N=143)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F0EB2F-01D9-12CF-F176-1A76E7DF06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92129" y="5920991"/>
            <a:ext cx="6135329" cy="18740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>
                <a:solidFill>
                  <a:srgbClr val="FF0000"/>
                </a:solidFill>
              </a:rPr>
              <a:t>HOW DID I GET HERE?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911E36D-572C-14D1-A5E4-50645C54954C}"/>
              </a:ext>
            </a:extLst>
          </p:cNvPr>
          <p:cNvGraphicFramePr/>
          <p:nvPr/>
        </p:nvGraphicFramePr>
        <p:xfrm>
          <a:off x="1214437" y="2348219"/>
          <a:ext cx="11301413" cy="40853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8386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D46C1-D365-C51B-6B6C-B18ABBFE7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4309"/>
            <a:ext cx="10515600" cy="1325563"/>
          </a:xfrm>
        </p:spPr>
        <p:txBody>
          <a:bodyPr/>
          <a:lstStyle/>
          <a:p>
            <a:r>
              <a:rPr lang="en-US" dirty="0"/>
              <a:t>Fellowship training</a:t>
            </a:r>
          </a:p>
        </p:txBody>
      </p:sp>
      <p:pic>
        <p:nvPicPr>
          <p:cNvPr id="1026" name="Picture 2" descr="The New York Times">
            <a:extLst>
              <a:ext uri="{FF2B5EF4-FFF2-40B4-BE49-F238E27FC236}">
                <a16:creationId xmlns:a16="http://schemas.microsoft.com/office/drawing/2014/main" id="{895436A0-C449-954A-37DE-74565ED36B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10" r="26152"/>
          <a:stretch/>
        </p:blipFill>
        <p:spPr bwMode="auto">
          <a:xfrm>
            <a:off x="1605981" y="1562205"/>
            <a:ext cx="3269436" cy="4311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emoral Tunnel - 2 Incision Technique : Wheeless' Textbook of Orthopaedics">
            <a:extLst>
              <a:ext uri="{FF2B5EF4-FFF2-40B4-BE49-F238E27FC236}">
                <a16:creationId xmlns:a16="http://schemas.microsoft.com/office/drawing/2014/main" id="{879DE2F9-9401-817B-A9A0-E5D46159B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9109" y="1640151"/>
            <a:ext cx="3233936" cy="4311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456BB0F-A620-4A25-5642-DF9161B32FA5}"/>
              </a:ext>
            </a:extLst>
          </p:cNvPr>
          <p:cNvSpPr txBox="1"/>
          <p:nvPr/>
        </p:nvSpPr>
        <p:spPr>
          <a:xfrm>
            <a:off x="5825067" y="6072345"/>
            <a:ext cx="6231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Two-incision allograft BTB reconstruction</a:t>
            </a:r>
          </a:p>
        </p:txBody>
      </p:sp>
    </p:spTree>
    <p:extLst>
      <p:ext uri="{BB962C8B-B14F-4D97-AF65-F5344CB8AC3E}">
        <p14:creationId xmlns:p14="http://schemas.microsoft.com/office/powerpoint/2010/main" val="22638254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9E121-0BB0-227B-771A-AB4C575FE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then I got hired by a pediatric hospital…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D1D1-339A-322D-4C4E-660D5BFDE94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Ellis, Pennock, Steadman</a:t>
            </a:r>
          </a:p>
          <a:p>
            <a:r>
              <a:rPr lang="en-US" dirty="0"/>
              <a:t>Retrospective study</a:t>
            </a:r>
          </a:p>
          <a:p>
            <a:r>
              <a:rPr lang="en-US" dirty="0"/>
              <a:t>&lt;18 years of age</a:t>
            </a:r>
          </a:p>
          <a:p>
            <a:r>
              <a:rPr lang="en-US" dirty="0"/>
              <a:t>BTB auto vs BTB </a:t>
            </a:r>
            <a:r>
              <a:rPr lang="en-US" dirty="0" err="1"/>
              <a:t>allo</a:t>
            </a:r>
            <a:endParaRPr lang="en-US" dirty="0"/>
          </a:p>
          <a:p>
            <a:r>
              <a:rPr lang="en-US" dirty="0"/>
              <a:t>Same surgeon</a:t>
            </a:r>
          </a:p>
          <a:p>
            <a:r>
              <a:rPr lang="en-US" dirty="0"/>
              <a:t>Same two incision technique</a:t>
            </a:r>
          </a:p>
          <a:p>
            <a:r>
              <a:rPr lang="en-US" dirty="0"/>
              <a:t>Same rehab &amp; RTS protocol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7B8874-6007-9EC0-0AB9-1683DDEE80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74756" y="1825626"/>
            <a:ext cx="4679043" cy="73130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November 2010 Phone Call!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B3B7A8-09F8-9543-1178-B9702D919642}"/>
              </a:ext>
            </a:extLst>
          </p:cNvPr>
          <p:cNvSpPr txBox="1"/>
          <p:nvPr/>
        </p:nvSpPr>
        <p:spPr>
          <a:xfrm>
            <a:off x="2253343" y="5676220"/>
            <a:ext cx="7532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Uh oh – I have a problem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2CE9AD-E3F3-485E-9D03-FD2E88F78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4757" y="2425550"/>
            <a:ext cx="5181600" cy="4267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2993130-8CE6-0947-3FCB-2A40CC7F510D}"/>
              </a:ext>
            </a:extLst>
          </p:cNvPr>
          <p:cNvSpPr txBox="1"/>
          <p:nvPr/>
        </p:nvSpPr>
        <p:spPr>
          <a:xfrm>
            <a:off x="2405743" y="6062766"/>
            <a:ext cx="7532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15x higher failure rate with allograft</a:t>
            </a:r>
          </a:p>
          <a:p>
            <a:r>
              <a:rPr lang="en-US" dirty="0">
                <a:solidFill>
                  <a:srgbClr val="FF0000"/>
                </a:solidFill>
              </a:rPr>
              <a:t>    Autograft 2.4% vs 35%</a:t>
            </a:r>
          </a:p>
        </p:txBody>
      </p:sp>
    </p:spTree>
    <p:extLst>
      <p:ext uri="{BB962C8B-B14F-4D97-AF65-F5344CB8AC3E}">
        <p14:creationId xmlns:p14="http://schemas.microsoft.com/office/powerpoint/2010/main" val="62385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D4DDB-D919-285D-D4C2-F2E0BF1B8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3662"/>
            <a:ext cx="10515600" cy="1325563"/>
          </a:xfrm>
        </p:spPr>
        <p:txBody>
          <a:bodyPr/>
          <a:lstStyle/>
          <a:p>
            <a:r>
              <a:rPr lang="en-US" dirty="0"/>
              <a:t>So what do I do?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7E37E-419F-EFF3-FD19-E928C586BA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6281" y="1425776"/>
            <a:ext cx="5181600" cy="4351338"/>
          </a:xfrm>
        </p:spPr>
        <p:txBody>
          <a:bodyPr>
            <a:normAutofit/>
          </a:bodyPr>
          <a:lstStyle/>
          <a:p>
            <a:r>
              <a:rPr lang="en-US" dirty="0"/>
              <a:t>Pediatric practice</a:t>
            </a:r>
          </a:p>
          <a:p>
            <a:r>
              <a:rPr lang="en-US" dirty="0"/>
              <a:t>∼20% have open </a:t>
            </a:r>
            <a:r>
              <a:rPr lang="en-US" dirty="0" err="1"/>
              <a:t>physes</a:t>
            </a:r>
            <a:endParaRPr lang="en-US" dirty="0"/>
          </a:p>
          <a:p>
            <a:r>
              <a:rPr lang="en-US" dirty="0"/>
              <a:t>Need a soft tissue graft</a:t>
            </a:r>
          </a:p>
          <a:p>
            <a:r>
              <a:rPr lang="en-US" dirty="0"/>
              <a:t>Quadriceps tendon hasn’t come on the scene yet</a:t>
            </a:r>
          </a:p>
          <a:p>
            <a:r>
              <a:rPr lang="en-US" dirty="0"/>
              <a:t>Haven’t done many BTB or hamstring harvests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A8F98E-DF54-7130-B438-AD44B9C39244}"/>
              </a:ext>
            </a:extLst>
          </p:cNvPr>
          <p:cNvSpPr txBox="1"/>
          <p:nvPr/>
        </p:nvSpPr>
        <p:spPr>
          <a:xfrm>
            <a:off x="5947881" y="5946130"/>
            <a:ext cx="7424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 thought I had everything figured out...</a:t>
            </a:r>
          </a:p>
        </p:txBody>
      </p:sp>
      <p:pic>
        <p:nvPicPr>
          <p:cNvPr id="2050" name="Picture 2" descr="ACL Reconstruction | Arthrex Knee Preservation">
            <a:extLst>
              <a:ext uri="{FF2B5EF4-FFF2-40B4-BE49-F238E27FC236}">
                <a16:creationId xmlns:a16="http://schemas.microsoft.com/office/drawing/2014/main" id="{B120FB57-3B1E-771F-5EED-B0F78694D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99" y="4274049"/>
            <a:ext cx="4037969" cy="2272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89F9CA-2E3D-04D7-EAF3-B45FFBAAAE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881" y="1024731"/>
            <a:ext cx="5067338" cy="415617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8316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C4E31-1C57-7AE1-4D6B-8145124AF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data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628C2D-7D41-D3D7-57AE-CE89C135291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Between 1/2013 and 12/2013 - Probably 20 failures…</a:t>
            </a:r>
          </a:p>
          <a:p>
            <a:r>
              <a:rPr lang="en-US" dirty="0"/>
              <a:t>“Low energy early failures”</a:t>
            </a:r>
          </a:p>
        </p:txBody>
      </p:sp>
      <p:pic>
        <p:nvPicPr>
          <p:cNvPr id="3074" name="Picture 2" descr="ACL graft failure location differs between allografts and autografts | BMC  Sports Science, Medicine and Rehabilitation | Full Text">
            <a:extLst>
              <a:ext uri="{FF2B5EF4-FFF2-40B4-BE49-F238E27FC236}">
                <a16:creationId xmlns:a16="http://schemas.microsoft.com/office/drawing/2014/main" id="{4D4ABC72-24F6-3591-BB4D-A2FA719BE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49" y="1938791"/>
            <a:ext cx="551975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9092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76A67-56A1-AFFE-DC79-C01614F9B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ACL Study 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07B16-6BCE-E9CF-7764-ADB30AE42F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606636" cy="4351338"/>
          </a:xfrm>
        </p:spPr>
        <p:txBody>
          <a:bodyPr/>
          <a:lstStyle/>
          <a:p>
            <a:r>
              <a:rPr lang="en-US" dirty="0"/>
              <a:t>Ho &amp; Pennock</a:t>
            </a:r>
          </a:p>
          <a:p>
            <a:r>
              <a:rPr lang="en-US" dirty="0"/>
              <a:t>Retrospective study</a:t>
            </a:r>
          </a:p>
          <a:p>
            <a:r>
              <a:rPr lang="en-US" dirty="0"/>
              <a:t>2002-2013</a:t>
            </a:r>
          </a:p>
          <a:p>
            <a:r>
              <a:rPr lang="en-US" dirty="0"/>
              <a:t>561 ACL reconstructions </a:t>
            </a:r>
          </a:p>
          <a:p>
            <a:r>
              <a:rPr lang="en-US" dirty="0"/>
              <a:t>3 surgeons</a:t>
            </a:r>
          </a:p>
          <a:p>
            <a:r>
              <a:rPr lang="en-US" dirty="0"/>
              <a:t>Mean age 15.4 years</a:t>
            </a:r>
          </a:p>
          <a:p>
            <a:r>
              <a:rPr lang="en-US" dirty="0">
                <a:solidFill>
                  <a:srgbClr val="FF0000"/>
                </a:solidFill>
              </a:rPr>
              <a:t>Multivariate analysis: Primary variable responsible for failure – Graft Choice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5D610B-A205-9F2F-3E15-80F751661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4836" y="1690688"/>
            <a:ext cx="6474034" cy="387883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7E99BC2-8CB3-9DC5-E400-F4C69BC8F899}"/>
              </a:ext>
            </a:extLst>
          </p:cNvPr>
          <p:cNvSpPr/>
          <p:nvPr/>
        </p:nvSpPr>
        <p:spPr>
          <a:xfrm>
            <a:off x="5444836" y="3358836"/>
            <a:ext cx="6474034" cy="3857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7A3969-FDD4-9717-4B96-E9064592AA36}"/>
              </a:ext>
            </a:extLst>
          </p:cNvPr>
          <p:cNvSpPr/>
          <p:nvPr/>
        </p:nvSpPr>
        <p:spPr>
          <a:xfrm>
            <a:off x="5444836" y="4127500"/>
            <a:ext cx="6474034" cy="3857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0ADE5-E889-80DD-E7DD-0116DEACA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the failures? Small size?</a:t>
            </a:r>
            <a:br>
              <a:rPr lang="en-US" dirty="0"/>
            </a:br>
            <a:r>
              <a:rPr lang="en-US" dirty="0"/>
              <a:t>ACL Study #3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BF6E5-DCEF-E37B-351D-B74E9A9E5D9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385 hamstring reconstructions</a:t>
            </a:r>
          </a:p>
          <a:p>
            <a:r>
              <a:rPr lang="en-US" dirty="0"/>
              <a:t>13% (N= 50) diameter &lt; 7 mm</a:t>
            </a:r>
          </a:p>
          <a:p>
            <a:r>
              <a:rPr lang="en-US" dirty="0"/>
              <a:t>26 augmented 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 Semitendinosus allograft</a:t>
            </a:r>
          </a:p>
          <a:p>
            <a:r>
              <a:rPr lang="en-US" dirty="0"/>
              <a:t>24 accepted as is</a:t>
            </a:r>
          </a:p>
          <a:p>
            <a:r>
              <a:rPr lang="en-US" dirty="0"/>
              <a:t>Decision to augment based on surgeon preference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D847D4A-DCAA-16E2-7FCB-034F3424A56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339556"/>
            <a:ext cx="5181600" cy="3323475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A27BBB4-8745-C9B4-684B-E66B57AA634E}"/>
              </a:ext>
            </a:extLst>
          </p:cNvPr>
          <p:cNvSpPr/>
          <p:nvPr/>
        </p:nvSpPr>
        <p:spPr>
          <a:xfrm>
            <a:off x="6253002" y="3743516"/>
            <a:ext cx="5019995" cy="1472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CAC7CE-6532-408F-06A0-FD89E2522312}"/>
              </a:ext>
            </a:extLst>
          </p:cNvPr>
          <p:cNvSpPr/>
          <p:nvPr/>
        </p:nvSpPr>
        <p:spPr>
          <a:xfrm>
            <a:off x="6253002" y="4676232"/>
            <a:ext cx="5019995" cy="2321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86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7795B-2832-67A4-DB83-A30754D32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the failures? Ignoring the ALL or </a:t>
            </a:r>
            <a:r>
              <a:rPr lang="en-US" dirty="0" err="1"/>
              <a:t>Segond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E4D49B-B3A4-5CC6-A86C-F33DCDD50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947" y="1526930"/>
            <a:ext cx="4141424" cy="4866793"/>
          </a:xfrm>
          <a:prstGeom prst="rect">
            <a:avLst/>
          </a:prstGeom>
        </p:spPr>
      </p:pic>
      <p:pic>
        <p:nvPicPr>
          <p:cNvPr id="4098" name="Picture 2" descr="The Segond's Fracture | SpringerLink">
            <a:extLst>
              <a:ext uri="{FF2B5EF4-FFF2-40B4-BE49-F238E27FC236}">
                <a16:creationId xmlns:a16="http://schemas.microsoft.com/office/drawing/2014/main" id="{8F922BBF-11BC-FA3F-728A-BD13A11ED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778" y="1858841"/>
            <a:ext cx="2760275" cy="4005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3A6C96-4141-0CE4-CFFE-2BE5C63082D4}"/>
              </a:ext>
            </a:extLst>
          </p:cNvPr>
          <p:cNvSpPr txBox="1"/>
          <p:nvPr/>
        </p:nvSpPr>
        <p:spPr>
          <a:xfrm>
            <a:off x="7123465" y="5916669"/>
            <a:ext cx="2882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Should it be fixed?</a:t>
            </a:r>
          </a:p>
        </p:txBody>
      </p:sp>
    </p:spTree>
    <p:extLst>
      <p:ext uri="{BB962C8B-B14F-4D97-AF65-F5344CB8AC3E}">
        <p14:creationId xmlns:p14="http://schemas.microsoft.com/office/powerpoint/2010/main" val="2174866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4BC03-0F38-A7F4-FD0C-37D7BF9C8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the failures? </a:t>
            </a:r>
            <a:r>
              <a:rPr lang="en-US" dirty="0" err="1"/>
              <a:t>Segond</a:t>
            </a:r>
            <a:r>
              <a:rPr lang="en-US" dirty="0"/>
              <a:t> fracture neglect?</a:t>
            </a:r>
            <a:br>
              <a:rPr lang="en-US" dirty="0"/>
            </a:br>
            <a:r>
              <a:rPr lang="en-US" dirty="0"/>
              <a:t>ACL Study #4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65CA3-50B2-B8A7-D9D7-B9310DDADE3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Gaunder</a:t>
            </a:r>
            <a:r>
              <a:rPr lang="en-US" dirty="0"/>
              <a:t> &amp; Pennock et al.</a:t>
            </a:r>
          </a:p>
          <a:p>
            <a:r>
              <a:rPr lang="en-US" dirty="0"/>
              <a:t>Retrospective review</a:t>
            </a:r>
          </a:p>
          <a:p>
            <a:r>
              <a:rPr lang="en-US" dirty="0"/>
              <a:t>2007-2014</a:t>
            </a:r>
          </a:p>
          <a:p>
            <a:r>
              <a:rPr lang="en-US" dirty="0"/>
              <a:t>552 ACL recon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BE806B-B930-E82C-BF45-6BD35275433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Incidence 6% in adolescents</a:t>
            </a:r>
          </a:p>
          <a:p>
            <a:r>
              <a:rPr lang="en-US" dirty="0"/>
              <a:t>90% healed 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CC44A7-48ED-311F-B0BE-97D5BDE65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171" y="3784600"/>
            <a:ext cx="10817629" cy="27082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D939911-5BB7-E038-458E-5CE5AE9DB680}"/>
              </a:ext>
            </a:extLst>
          </p:cNvPr>
          <p:cNvSpPr/>
          <p:nvPr/>
        </p:nvSpPr>
        <p:spPr>
          <a:xfrm>
            <a:off x="1088736" y="5168900"/>
            <a:ext cx="10112664" cy="2413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139405D-F31A-6C8F-2CC4-AD328E793F03}"/>
              </a:ext>
            </a:extLst>
          </p:cNvPr>
          <p:cNvSpPr/>
          <p:nvPr/>
        </p:nvSpPr>
        <p:spPr>
          <a:xfrm>
            <a:off x="5029200" y="6086476"/>
            <a:ext cx="1143000" cy="3159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A3ABAEF-B78A-C4B0-B1F0-7D7AD502DEAE}"/>
              </a:ext>
            </a:extLst>
          </p:cNvPr>
          <p:cNvSpPr/>
          <p:nvPr/>
        </p:nvSpPr>
        <p:spPr>
          <a:xfrm>
            <a:off x="7912100" y="6103938"/>
            <a:ext cx="1143000" cy="3159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A9D489-1D17-7400-F31C-0914359F5FE5}"/>
              </a:ext>
            </a:extLst>
          </p:cNvPr>
          <p:cNvCxnSpPr/>
          <p:nvPr/>
        </p:nvCxnSpPr>
        <p:spPr>
          <a:xfrm>
            <a:off x="6019800" y="6365479"/>
            <a:ext cx="596900" cy="1889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93E9254-3CC8-86AE-39A8-6B1E9E6C64D8}"/>
              </a:ext>
            </a:extLst>
          </p:cNvPr>
          <p:cNvCxnSpPr>
            <a:cxnSpLocks/>
          </p:cNvCxnSpPr>
          <p:nvPr/>
        </p:nvCxnSpPr>
        <p:spPr>
          <a:xfrm flipV="1">
            <a:off x="7404100" y="6365479"/>
            <a:ext cx="596900" cy="2349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30BAA20-FDF6-032A-D73D-FC7139C2416C}"/>
              </a:ext>
            </a:extLst>
          </p:cNvPr>
          <p:cNvSpPr txBox="1"/>
          <p:nvPr/>
        </p:nvSpPr>
        <p:spPr>
          <a:xfrm>
            <a:off x="6799135" y="6336368"/>
            <a:ext cx="4860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vs</a:t>
            </a:r>
          </a:p>
        </p:txBody>
      </p:sp>
    </p:spTree>
    <p:extLst>
      <p:ext uri="{BB962C8B-B14F-4D97-AF65-F5344CB8AC3E}">
        <p14:creationId xmlns:p14="http://schemas.microsoft.com/office/powerpoint/2010/main" val="1867272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7520A-D33B-AE8F-9BF4-8999D12B3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search for a new graft: BTB vs Hamstring</a:t>
            </a:r>
            <a:br>
              <a:rPr lang="en-US" dirty="0"/>
            </a:br>
            <a:r>
              <a:rPr lang="en-US" dirty="0"/>
              <a:t>ACL Study #5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F55714-E6D2-9E62-7EAE-B3D0FF91C2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4328" y="4373598"/>
            <a:ext cx="5722344" cy="2484402"/>
          </a:xfrm>
        </p:spPr>
        <p:txBody>
          <a:bodyPr>
            <a:normAutofit/>
          </a:bodyPr>
          <a:lstStyle/>
          <a:p>
            <a:r>
              <a:rPr lang="en-US" dirty="0"/>
              <a:t>BTB achieved higher </a:t>
            </a:r>
            <a:r>
              <a:rPr lang="en-US" dirty="0" err="1"/>
              <a:t>Tegner</a:t>
            </a:r>
            <a:r>
              <a:rPr lang="en-US" dirty="0"/>
              <a:t> </a:t>
            </a:r>
          </a:p>
          <a:p>
            <a:r>
              <a:rPr lang="en-US" dirty="0"/>
              <a:t>PROs otherwise similar</a:t>
            </a:r>
          </a:p>
          <a:p>
            <a:r>
              <a:rPr lang="en-US" dirty="0"/>
              <a:t>Failure rate = 10% BTB  vs 22% ham</a:t>
            </a:r>
          </a:p>
          <a:p>
            <a:r>
              <a:rPr lang="en-US" dirty="0"/>
              <a:t>66% returned to soccer post-surgery</a:t>
            </a:r>
          </a:p>
          <a:p>
            <a:pPr lvl="1">
              <a:buFont typeface="Wingdings" pitchFamily="2" charset="2"/>
              <a:buChar char="Ø"/>
            </a:pPr>
            <a:r>
              <a:rPr lang="en-US" sz="1900" dirty="0"/>
              <a:t> Fear most common reason for not returning</a:t>
            </a:r>
          </a:p>
        </p:txBody>
      </p:sp>
      <p:pic>
        <p:nvPicPr>
          <p:cNvPr id="6146" name="Picture 2" descr="Surf Cup Sports Said to Have $120M Economic Impact - San Diego Business  Journal">
            <a:extLst>
              <a:ext uri="{FF2B5EF4-FFF2-40B4-BE49-F238E27FC236}">
                <a16:creationId xmlns:a16="http://schemas.microsoft.com/office/drawing/2014/main" id="{26F1E1C0-DDC5-4B44-4D56-79B6883962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53"/>
          <a:stretch/>
        </p:blipFill>
        <p:spPr bwMode="auto">
          <a:xfrm>
            <a:off x="1954576" y="2543969"/>
            <a:ext cx="2137272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EC3601-160C-6805-D844-8116A5B43F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21" y="1866576"/>
            <a:ext cx="5520981" cy="43599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BD71E1-13CA-70FC-FF63-E7E2E18ACDA2}"/>
              </a:ext>
            </a:extLst>
          </p:cNvPr>
          <p:cNvSpPr txBox="1"/>
          <p:nvPr/>
        </p:nvSpPr>
        <p:spPr>
          <a:xfrm>
            <a:off x="703347" y="6226492"/>
            <a:ext cx="47964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32% who return will sustain another ACL injury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Equally split between contralateral and ipsilateral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0C15714-A3F7-D56F-C1B9-EC7ACB1F0564}"/>
              </a:ext>
            </a:extLst>
          </p:cNvPr>
          <p:cNvSpPr txBox="1">
            <a:spLocks/>
          </p:cNvSpPr>
          <p:nvPr/>
        </p:nvSpPr>
        <p:spPr>
          <a:xfrm>
            <a:off x="6224328" y="1476115"/>
            <a:ext cx="5722344" cy="28974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Retrospective study (2013-2016)</a:t>
            </a:r>
          </a:p>
          <a:p>
            <a:r>
              <a:rPr lang="en-US" dirty="0"/>
              <a:t>90 female club soccer players</a:t>
            </a:r>
          </a:p>
          <a:p>
            <a:r>
              <a:rPr lang="en-US" dirty="0"/>
              <a:t>BTB vs hamstring autograft</a:t>
            </a:r>
          </a:p>
          <a:p>
            <a:r>
              <a:rPr lang="en-US" dirty="0"/>
              <a:t>Two surgeon study</a:t>
            </a:r>
          </a:p>
          <a:p>
            <a:pPr lvl="1"/>
            <a:r>
              <a:rPr lang="en-US" dirty="0"/>
              <a:t>1 exclusively hamstring</a:t>
            </a:r>
          </a:p>
          <a:p>
            <a:pPr lvl="1"/>
            <a:r>
              <a:rPr lang="en-US" dirty="0"/>
              <a:t>1 BTB other than goalies </a:t>
            </a:r>
          </a:p>
        </p:txBody>
      </p:sp>
    </p:spTree>
    <p:extLst>
      <p:ext uri="{BB962C8B-B14F-4D97-AF65-F5344CB8AC3E}">
        <p14:creationId xmlns:p14="http://schemas.microsoft.com/office/powerpoint/2010/main" val="141696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1D7DB-E499-A64F-9BA1-BE270CEA2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for a new Graft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705C5B-62DF-4522-C17D-714A6342910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Quad tendon study from AJSM 2013</a:t>
            </a:r>
          </a:p>
          <a:p>
            <a:r>
              <a:rPr lang="en-US" dirty="0"/>
              <a:t>Anatomic and morphological evaluation</a:t>
            </a:r>
          </a:p>
        </p:txBody>
      </p:sp>
      <p:pic>
        <p:nvPicPr>
          <p:cNvPr id="7170" name="Picture 2" descr="Dr. John &quot;X&quot; Xerogeanes, MD (@JohnXerogeanes) / X">
            <a:extLst>
              <a:ext uri="{FF2B5EF4-FFF2-40B4-BE49-F238E27FC236}">
                <a16:creationId xmlns:a16="http://schemas.microsoft.com/office/drawing/2014/main" id="{65073352-03D4-652F-7036-D1E03C508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686" y="386210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Kristina Johnson - Practice Manager - Northwestern Medicine | LinkedIn">
            <a:extLst>
              <a:ext uri="{FF2B5EF4-FFF2-40B4-BE49-F238E27FC236}">
                <a16:creationId xmlns:a16="http://schemas.microsoft.com/office/drawing/2014/main" id="{F136F7A9-57DB-938D-FF83-6C6765F9C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51" y="2053613"/>
            <a:ext cx="2750774" cy="2750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4C461A-2912-4367-FD63-2C34A4579A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9050" y="3959111"/>
            <a:ext cx="6007100" cy="283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7120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F4DEE-08C1-B650-EA66-1008063C2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Quadriceps tendon versus hamstring </a:t>
            </a:r>
            <a:br>
              <a:rPr lang="en-US" dirty="0"/>
            </a:br>
            <a:r>
              <a:rPr lang="en-US" dirty="0"/>
              <a:t>ACL Study #6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D9D77-3403-DDCC-C76D-6E3C2B089E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25625"/>
            <a:ext cx="3835400" cy="4351338"/>
          </a:xfrm>
        </p:spPr>
        <p:txBody>
          <a:bodyPr/>
          <a:lstStyle/>
          <a:p>
            <a:r>
              <a:rPr lang="en-US" dirty="0"/>
              <a:t>Retrospective study</a:t>
            </a:r>
          </a:p>
          <a:p>
            <a:r>
              <a:rPr lang="en-US" dirty="0"/>
              <a:t>2012-2016</a:t>
            </a:r>
          </a:p>
          <a:p>
            <a:r>
              <a:rPr lang="en-US" dirty="0"/>
              <a:t>90 skeletally immature</a:t>
            </a:r>
          </a:p>
          <a:p>
            <a:r>
              <a:rPr lang="en-US" dirty="0" err="1"/>
              <a:t>Transphyseal</a:t>
            </a:r>
            <a:r>
              <a:rPr lang="en-US" dirty="0"/>
              <a:t> technique</a:t>
            </a:r>
          </a:p>
          <a:p>
            <a:r>
              <a:rPr lang="en-US" dirty="0"/>
              <a:t>Three surgeons </a:t>
            </a:r>
          </a:p>
          <a:p>
            <a:pPr lvl="1"/>
            <a:r>
              <a:rPr lang="en-US" dirty="0"/>
              <a:t>2 hamstring</a:t>
            </a:r>
          </a:p>
          <a:p>
            <a:pPr lvl="1"/>
            <a:r>
              <a:rPr lang="en-US" dirty="0"/>
              <a:t>1 quadriceps</a:t>
            </a:r>
          </a:p>
          <a:p>
            <a:r>
              <a:rPr lang="en-US" dirty="0"/>
              <a:t>Mean age 14.8 years</a:t>
            </a:r>
          </a:p>
          <a:p>
            <a:r>
              <a:rPr lang="en-US" dirty="0"/>
              <a:t>Minimum f/u 2 years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1B3F42-C36C-A667-11AA-458BB27CD0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41436" y="1522128"/>
            <a:ext cx="4229100" cy="4351338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Quadriceps bigger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 (9.6 vs 7.8 mm)</a:t>
            </a:r>
          </a:p>
          <a:p>
            <a:r>
              <a:rPr lang="en-US" dirty="0"/>
              <a:t>No difference in PROs</a:t>
            </a:r>
          </a:p>
          <a:p>
            <a:r>
              <a:rPr lang="en-US" dirty="0"/>
              <a:t>No </a:t>
            </a:r>
            <a:r>
              <a:rPr lang="en-US" dirty="0" err="1"/>
              <a:t>physeal</a:t>
            </a:r>
            <a:r>
              <a:rPr lang="en-US" dirty="0"/>
              <a:t> complications</a:t>
            </a:r>
          </a:p>
          <a:p>
            <a:r>
              <a:rPr lang="en-US" dirty="0">
                <a:solidFill>
                  <a:srgbClr val="FF0000"/>
                </a:solidFill>
              </a:rPr>
              <a:t>Graft retear rates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Hamstring 21%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Quadriceps 4%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D537CC-C6DA-EF8A-6B60-8C842402B5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1797" b="26228"/>
          <a:stretch/>
        </p:blipFill>
        <p:spPr>
          <a:xfrm>
            <a:off x="4487036" y="1246445"/>
            <a:ext cx="3054350" cy="23164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56005E-D4C4-CED6-6A61-8BED6DD6B9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510"/>
          <a:stretch/>
        </p:blipFill>
        <p:spPr>
          <a:xfrm>
            <a:off x="4487036" y="3562860"/>
            <a:ext cx="3121787" cy="306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97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858D8-F44D-4E2C-0C7B-1C09F4CC8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about the really immature? </a:t>
            </a:r>
            <a:br>
              <a:rPr lang="en-US" dirty="0"/>
            </a:br>
            <a:r>
              <a:rPr lang="en-US" dirty="0"/>
              <a:t> More than 2 years of growth remaining 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17E1C647-C758-8AE3-E8FF-84CEC8DB5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53" y="2141250"/>
            <a:ext cx="2426913" cy="2575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Physeal-sparing ACL reconstruction using an over-the-top technique with...  | Download Scientific Diagram">
            <a:extLst>
              <a:ext uri="{FF2B5EF4-FFF2-40B4-BE49-F238E27FC236}">
                <a16:creationId xmlns:a16="http://schemas.microsoft.com/office/drawing/2014/main" id="{1E5A9448-2BC9-13D2-D4CF-1103ADD417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452" b="5446"/>
          <a:stretch/>
        </p:blipFill>
        <p:spPr bwMode="auto">
          <a:xfrm>
            <a:off x="3084901" y="2882019"/>
            <a:ext cx="2771954" cy="3694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Dr. Allen Anderson, Tennessee Orthopedic Alliance, dies on Maury County farm">
            <a:extLst>
              <a:ext uri="{FF2B5EF4-FFF2-40B4-BE49-F238E27FC236}">
                <a16:creationId xmlns:a16="http://schemas.microsoft.com/office/drawing/2014/main" id="{750A7EFE-5014-A02B-B9DC-8A3F805700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0" t="4021" r="18460" b="35128"/>
          <a:stretch/>
        </p:blipFill>
        <p:spPr bwMode="auto">
          <a:xfrm>
            <a:off x="6527800" y="2235199"/>
            <a:ext cx="2102204" cy="2481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2018 International Olympic Committee consensus statement on prevention,  diagnosis and management of paediatric anterior cruciate ligament (ACL)  injuries | Knee Surgery, Sports Traumatology, Arthroscopy">
            <a:extLst>
              <a:ext uri="{FF2B5EF4-FFF2-40B4-BE49-F238E27FC236}">
                <a16:creationId xmlns:a16="http://schemas.microsoft.com/office/drawing/2014/main" id="{F2766599-3969-B6CD-3D7F-ECF2A7CBF2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609" b="5519"/>
          <a:stretch/>
        </p:blipFill>
        <p:spPr bwMode="auto">
          <a:xfrm>
            <a:off x="9166034" y="2907081"/>
            <a:ext cx="2574660" cy="366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3531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2C71AC9-2C69-C7CD-93C7-C9D903EE7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6603" y="1265612"/>
            <a:ext cx="5181600" cy="30359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B80B9A-0E7C-CE42-58DB-4AFFA88AF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the really immature? </a:t>
            </a:r>
            <a:br>
              <a:rPr lang="en-US" dirty="0"/>
            </a:br>
            <a:r>
              <a:rPr lang="en-US" dirty="0"/>
              <a:t>ACL Study #7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B3B3AE-2F1C-0CBE-BC6E-94D637F9B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113" y="1717676"/>
            <a:ext cx="5408887" cy="496252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Retrospective review</a:t>
            </a:r>
          </a:p>
          <a:p>
            <a:r>
              <a:rPr lang="en-US" dirty="0"/>
              <a:t>30 patients </a:t>
            </a:r>
          </a:p>
          <a:p>
            <a:r>
              <a:rPr lang="en-US" dirty="0"/>
              <a:t>Mean age (11.8 years: range 8-14)</a:t>
            </a:r>
          </a:p>
          <a:p>
            <a:r>
              <a:rPr lang="en-US" dirty="0"/>
              <a:t>All-epiphyseal with hamstring</a:t>
            </a:r>
          </a:p>
          <a:p>
            <a:r>
              <a:rPr lang="en-US" dirty="0"/>
              <a:t>Femur – Screw fixation</a:t>
            </a:r>
          </a:p>
          <a:p>
            <a:r>
              <a:rPr lang="en-US" dirty="0"/>
              <a:t>Tibia – Suspensory button</a:t>
            </a:r>
          </a:p>
          <a:p>
            <a:r>
              <a:rPr lang="en-US" dirty="0"/>
              <a:t>PROs </a:t>
            </a:r>
          </a:p>
          <a:p>
            <a:pPr lvl="1"/>
            <a:r>
              <a:rPr lang="en-US" dirty="0" err="1"/>
              <a:t>Lysholm</a:t>
            </a:r>
            <a:r>
              <a:rPr lang="en-US" dirty="0"/>
              <a:t> 93</a:t>
            </a:r>
          </a:p>
          <a:p>
            <a:pPr lvl="1"/>
            <a:r>
              <a:rPr lang="en-US" dirty="0"/>
              <a:t>Satisfaction 9.2/10</a:t>
            </a:r>
          </a:p>
          <a:p>
            <a:pPr lvl="1"/>
            <a:r>
              <a:rPr lang="en-US" dirty="0"/>
              <a:t>94% RTS</a:t>
            </a:r>
          </a:p>
          <a:p>
            <a:pPr lvl="1"/>
            <a:r>
              <a:rPr lang="en-US" dirty="0"/>
              <a:t>15% failure</a:t>
            </a:r>
          </a:p>
          <a:p>
            <a:r>
              <a:rPr lang="en-US" dirty="0"/>
              <a:t>No </a:t>
            </a:r>
            <a:r>
              <a:rPr lang="en-US" dirty="0" err="1"/>
              <a:t>physeal</a:t>
            </a:r>
            <a:r>
              <a:rPr lang="en-US" dirty="0"/>
              <a:t> complications</a:t>
            </a:r>
          </a:p>
          <a:p>
            <a:pPr lvl="1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8C939B-7509-42DE-5A0C-F2DCA00F4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6171" y="4001294"/>
            <a:ext cx="5408887" cy="279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7758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C12D7C9-9FAA-A05F-0095-ABC810871DD2}"/>
              </a:ext>
            </a:extLst>
          </p:cNvPr>
          <p:cNvSpPr txBox="1">
            <a:spLocks/>
          </p:cNvSpPr>
          <p:nvPr/>
        </p:nvSpPr>
        <p:spPr>
          <a:xfrm>
            <a:off x="838200" y="3782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What about the really immature? </a:t>
            </a:r>
            <a:br>
              <a:rPr lang="en-US" dirty="0"/>
            </a:br>
            <a:r>
              <a:rPr lang="en-US" dirty="0"/>
              <a:t>ACL Study #7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5E2E4C0-EFFD-545D-0D67-48A5050112FC}"/>
              </a:ext>
            </a:extLst>
          </p:cNvPr>
          <p:cNvSpPr txBox="1">
            <a:spLocks/>
          </p:cNvSpPr>
          <p:nvPr/>
        </p:nvSpPr>
        <p:spPr>
          <a:xfrm>
            <a:off x="702063" y="1775617"/>
            <a:ext cx="5415730" cy="494104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Retrospective review</a:t>
            </a:r>
          </a:p>
          <a:p>
            <a:r>
              <a:rPr lang="en-US" dirty="0"/>
              <a:t>30 patients </a:t>
            </a:r>
          </a:p>
          <a:p>
            <a:r>
              <a:rPr lang="en-US" dirty="0"/>
              <a:t>Mean age (11.8 years: range 8-14)</a:t>
            </a:r>
          </a:p>
          <a:p>
            <a:r>
              <a:rPr lang="en-US" dirty="0"/>
              <a:t>All-epiphyseal with hamstring</a:t>
            </a:r>
          </a:p>
          <a:p>
            <a:r>
              <a:rPr lang="en-US" dirty="0"/>
              <a:t>Femur – Screw fixation</a:t>
            </a:r>
          </a:p>
          <a:p>
            <a:r>
              <a:rPr lang="en-US" dirty="0"/>
              <a:t>Tibia – Suspensory button</a:t>
            </a:r>
          </a:p>
          <a:p>
            <a:r>
              <a:rPr lang="en-US" dirty="0"/>
              <a:t>PROs </a:t>
            </a:r>
          </a:p>
          <a:p>
            <a:pPr lvl="1"/>
            <a:r>
              <a:rPr lang="en-US" dirty="0" err="1"/>
              <a:t>Lysholm</a:t>
            </a:r>
            <a:r>
              <a:rPr lang="en-US" dirty="0"/>
              <a:t> 93</a:t>
            </a:r>
          </a:p>
          <a:p>
            <a:pPr lvl="1"/>
            <a:r>
              <a:rPr lang="en-US" dirty="0"/>
              <a:t>Satisfaction 9.2/10</a:t>
            </a:r>
          </a:p>
          <a:p>
            <a:pPr lvl="1"/>
            <a:r>
              <a:rPr lang="en-US" dirty="0"/>
              <a:t>94% RTS</a:t>
            </a:r>
          </a:p>
          <a:p>
            <a:pPr lvl="1"/>
            <a:r>
              <a:rPr lang="en-US" dirty="0"/>
              <a:t>15% failure</a:t>
            </a:r>
          </a:p>
          <a:p>
            <a:r>
              <a:rPr lang="en-US" dirty="0"/>
              <a:t>No </a:t>
            </a:r>
            <a:r>
              <a:rPr lang="en-US" dirty="0" err="1"/>
              <a:t>physeal</a:t>
            </a:r>
            <a:r>
              <a:rPr lang="en-US" dirty="0"/>
              <a:t> complications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671F95-7F0E-BE4C-0EC3-BB95FDCD82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746" t="5208" r="4845" b="6520"/>
          <a:stretch/>
        </p:blipFill>
        <p:spPr>
          <a:xfrm>
            <a:off x="10322167" y="1989931"/>
            <a:ext cx="1808140" cy="20685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B1376D-F30E-B842-8311-623520BF2F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83" r="3742"/>
          <a:stretch/>
        </p:blipFill>
        <p:spPr>
          <a:xfrm>
            <a:off x="6019799" y="4058443"/>
            <a:ext cx="6068649" cy="20685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17B0DF-BD62-7C8A-53B5-C33226F0829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602" r="67391" b="8287"/>
          <a:stretch/>
        </p:blipFill>
        <p:spPr>
          <a:xfrm>
            <a:off x="6778624" y="4058443"/>
            <a:ext cx="2348409" cy="20582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134A6B0-09B0-1FE4-24E5-0F02CA15B0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18" t="5208" r="63460" b="6520"/>
          <a:stretch/>
        </p:blipFill>
        <p:spPr>
          <a:xfrm>
            <a:off x="6019800" y="1989931"/>
            <a:ext cx="2473533" cy="206851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DA37AA4-6461-DA86-A693-AD42EE067A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031" t="5208" r="34962" b="6520"/>
          <a:stretch/>
        </p:blipFill>
        <p:spPr>
          <a:xfrm>
            <a:off x="8596438" y="1989931"/>
            <a:ext cx="1622623" cy="20685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B0F7636-B517-C205-C346-5F24B544262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609" r="2937"/>
          <a:stretch/>
        </p:blipFill>
        <p:spPr>
          <a:xfrm>
            <a:off x="5977940" y="1919287"/>
            <a:ext cx="4142008" cy="2209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B6A3329-E608-1031-70A5-281269F8D3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3300" y="811007"/>
            <a:ext cx="2195148" cy="590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41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2DC49-D61D-1781-3D5D-4D832D262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0" y="365125"/>
            <a:ext cx="113919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With research comes opportunities…</a:t>
            </a:r>
            <a:br>
              <a:rPr lang="en-US" dirty="0"/>
            </a:br>
            <a:r>
              <a:rPr lang="en-US" dirty="0"/>
              <a:t>		Desperate need for prospective research. </a:t>
            </a:r>
            <a:br>
              <a:rPr lang="en-US" dirty="0"/>
            </a:br>
            <a:r>
              <a:rPr lang="en-US" dirty="0"/>
              <a:t>	 			Creation of the PLUTO study Group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B1E23A-2E06-6334-E9E6-68D34B7593C1}"/>
              </a:ext>
            </a:extLst>
          </p:cNvPr>
          <p:cNvSpPr txBox="1"/>
          <p:nvPr/>
        </p:nvSpPr>
        <p:spPr>
          <a:xfrm>
            <a:off x="9633857" y="3189514"/>
            <a:ext cx="1872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Insert picture of Min Kocher </a:t>
            </a:r>
          </a:p>
        </p:txBody>
      </p:sp>
      <p:pic>
        <p:nvPicPr>
          <p:cNvPr id="9220" name="Picture 4" descr="Sports Medicine | Pediatric Orthopaedic Research Program | Stanford Medicine">
            <a:extLst>
              <a:ext uri="{FF2B5EF4-FFF2-40B4-BE49-F238E27FC236}">
                <a16:creationId xmlns:a16="http://schemas.microsoft.com/office/drawing/2014/main" id="{BA1CB652-C215-4042-408E-4D238BF4E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226" y="3215336"/>
            <a:ext cx="3603674" cy="3603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ACL Reconstruction Research Publications | MOON Knee Group">
            <a:extLst>
              <a:ext uri="{FF2B5EF4-FFF2-40B4-BE49-F238E27FC236}">
                <a16:creationId xmlns:a16="http://schemas.microsoft.com/office/drawing/2014/main" id="{49CD3D2A-ED84-46E7-81F7-996502689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72" y="2231235"/>
            <a:ext cx="38100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Sports Medicine Patient Centered Clinical Outcomes Research | UCSF  Department of Orthopaedic Surgery">
            <a:extLst>
              <a:ext uri="{FF2B5EF4-FFF2-40B4-BE49-F238E27FC236}">
                <a16:creationId xmlns:a16="http://schemas.microsoft.com/office/drawing/2014/main" id="{EFE69E67-67DC-D468-A8D5-A8551E82D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611" y="3855197"/>
            <a:ext cx="37846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Mininder Kocher - Boston Children's Hospital | LinkedIn">
            <a:extLst>
              <a:ext uri="{FF2B5EF4-FFF2-40B4-BE49-F238E27FC236}">
                <a16:creationId xmlns:a16="http://schemas.microsoft.com/office/drawing/2014/main" id="{47EF9EF1-0155-77C3-6AB2-C162352C4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857" y="2126917"/>
            <a:ext cx="2494888" cy="249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24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6F93C-0254-65B2-4AAC-04082BDCC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Primary Goals of PLUTO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FF83C-4F10-77F4-17A2-9E218760054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Is there an optimal technique for the very immature (all-epiphyseal vs IT band)?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344E52-8570-9F85-C663-2ADB096D845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dirty="0"/>
              <a:t>Are outcomes different between those with &lt;2 years of growth (</a:t>
            </a:r>
            <a:r>
              <a:rPr lang="en-US" dirty="0" err="1"/>
              <a:t>transphyseal</a:t>
            </a:r>
            <a:r>
              <a:rPr lang="en-US" dirty="0"/>
              <a:t>) compared to those with &gt;2 years of growth (IT Band/All-epiphyseal)?</a:t>
            </a:r>
          </a:p>
        </p:txBody>
      </p:sp>
      <p:pic>
        <p:nvPicPr>
          <p:cNvPr id="10242" name="Picture 2" descr="East Coast Rap Vs. West Coast Rap (Part 1) - YouTube">
            <a:extLst>
              <a:ext uri="{FF2B5EF4-FFF2-40B4-BE49-F238E27FC236}">
                <a16:creationId xmlns:a16="http://schemas.microsoft.com/office/drawing/2014/main" id="{AAF06848-1055-2B6A-5796-444CEFEA0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02" y="3543300"/>
            <a:ext cx="5267098" cy="294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0156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C432E-D5D4-7A10-B8FA-712639FB7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year outcomes</a:t>
            </a:r>
            <a:br>
              <a:rPr lang="en-US" dirty="0"/>
            </a:br>
            <a:r>
              <a:rPr lang="en-US" dirty="0"/>
              <a:t>PLUTO Study #8</a:t>
            </a:r>
          </a:p>
        </p:txBody>
      </p:sp>
      <p:pic>
        <p:nvPicPr>
          <p:cNvPr id="5" name="Content Placeholder 4" descr="A picture containing text, screenshot, diagram, line&#10;&#10;Description automatically generated">
            <a:extLst>
              <a:ext uri="{FF2B5EF4-FFF2-40B4-BE49-F238E27FC236}">
                <a16:creationId xmlns:a16="http://schemas.microsoft.com/office/drawing/2014/main" id="{5F4A3ACE-7BFD-EA0C-EEED-53936A7D785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292" y="2055420"/>
            <a:ext cx="4965700" cy="3819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48A3DB-E9E5-0C8C-8F1D-47F2FB1908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98" y="1613647"/>
            <a:ext cx="11988098" cy="440960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85BB70E-C5E1-9DC3-8C1A-033D723598DE}"/>
              </a:ext>
            </a:extLst>
          </p:cNvPr>
          <p:cNvSpPr/>
          <p:nvPr/>
        </p:nvSpPr>
        <p:spPr>
          <a:xfrm>
            <a:off x="3001384" y="2055420"/>
            <a:ext cx="3001383" cy="8168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17E509-0917-6EF5-864A-BDA7C3B96332}"/>
              </a:ext>
            </a:extLst>
          </p:cNvPr>
          <p:cNvSpPr/>
          <p:nvPr/>
        </p:nvSpPr>
        <p:spPr>
          <a:xfrm>
            <a:off x="6096001" y="2055420"/>
            <a:ext cx="2316480" cy="8168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680936-C9A2-98AC-6A6B-13B59BC49F3E}"/>
              </a:ext>
            </a:extLst>
          </p:cNvPr>
          <p:cNvSpPr/>
          <p:nvPr/>
        </p:nvSpPr>
        <p:spPr>
          <a:xfrm>
            <a:off x="2519084" y="4219499"/>
            <a:ext cx="2504738" cy="10248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33DEF4-D83C-D32B-90F0-2D3B6E525DAF}"/>
              </a:ext>
            </a:extLst>
          </p:cNvPr>
          <p:cNvSpPr/>
          <p:nvPr/>
        </p:nvSpPr>
        <p:spPr>
          <a:xfrm>
            <a:off x="7595047" y="4219498"/>
            <a:ext cx="3539117" cy="10248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54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77F21-A003-7334-AE7B-8C2F737DE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247" y="365125"/>
            <a:ext cx="12086365" cy="1325563"/>
          </a:xfrm>
        </p:spPr>
        <p:txBody>
          <a:bodyPr>
            <a:normAutofit/>
          </a:bodyPr>
          <a:lstStyle/>
          <a:p>
            <a:r>
              <a:rPr lang="en-US" sz="3600" dirty="0"/>
              <a:t>But orthopedics evolves…</a:t>
            </a:r>
            <a:br>
              <a:rPr lang="en-US" sz="3600" dirty="0"/>
            </a:br>
            <a:r>
              <a:rPr lang="en-US" sz="3600" dirty="0"/>
              <a:t>           and PLUTO hadn’t anticipated the changing landscape</a:t>
            </a:r>
          </a:p>
        </p:txBody>
      </p:sp>
      <p:pic>
        <p:nvPicPr>
          <p:cNvPr id="11266" name="Picture 2" descr="Lateral Extra-articular Tenodesis Alters Lateral Compartment Contact  Mechanics under Simulated Pivoting Maneuvers: An In Vitro Study - Niv  Marom, Hamidreza Jahandar, Thomas J. Fraychineaud, Zaid A. Zayyad, Hervé  Ouanezar, Daniel Hurwit, Andrew">
            <a:extLst>
              <a:ext uri="{FF2B5EF4-FFF2-40B4-BE49-F238E27FC236}">
                <a16:creationId xmlns:a16="http://schemas.microsoft.com/office/drawing/2014/main" id="{7E2EB8FC-4E04-077C-F79A-33B139776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508" y="2415655"/>
            <a:ext cx="3221615" cy="372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Quadriceps tendon anterior cruciate ligament reconstruction | Knee Surgery,  Sports Traumatology, Arthroscopy">
            <a:extLst>
              <a:ext uri="{FF2B5EF4-FFF2-40B4-BE49-F238E27FC236}">
                <a16:creationId xmlns:a16="http://schemas.microsoft.com/office/drawing/2014/main" id="{7E52C981-0CFA-A8A7-3429-2AFE94C92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275" y="2276707"/>
            <a:ext cx="2370949" cy="377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7849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B3196-39A0-8B60-DF20-5654C3AD9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orthopedics evolves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B717DA-400B-4C27-D6EA-AB8A74F91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069" y="1561594"/>
            <a:ext cx="3706009" cy="50463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320117-35FF-6CE0-8827-E2A4F8144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397" y="1561593"/>
            <a:ext cx="3662534" cy="50463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365295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cratching Head - Back in Action">
            <a:extLst>
              <a:ext uri="{FF2B5EF4-FFF2-40B4-BE49-F238E27FC236}">
                <a16:creationId xmlns:a16="http://schemas.microsoft.com/office/drawing/2014/main" id="{8B71EFAB-6A26-A5DD-E195-4774DE4D9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276" y="3050456"/>
            <a:ext cx="1695636" cy="169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3E2DFA-1844-5A43-08A7-EA09BEFBE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36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So where will I be in the future?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F90E91-B681-86F1-D6DC-2B0CC0C4AD2F}"/>
              </a:ext>
            </a:extLst>
          </p:cNvPr>
          <p:cNvSpPr txBox="1"/>
          <p:nvPr/>
        </p:nvSpPr>
        <p:spPr>
          <a:xfrm>
            <a:off x="7794002" y="4920893"/>
            <a:ext cx="37639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/>
              <a:t>BEAR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702FBD-753D-D66A-0D5F-2661F8C1FEDE}"/>
              </a:ext>
            </a:extLst>
          </p:cNvPr>
          <p:cNvSpPr txBox="1"/>
          <p:nvPr/>
        </p:nvSpPr>
        <p:spPr>
          <a:xfrm>
            <a:off x="4804605" y="5525984"/>
            <a:ext cx="37639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/>
              <a:t>LET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360308-9190-9084-41A3-B8FCC0BF1803}"/>
              </a:ext>
            </a:extLst>
          </p:cNvPr>
          <p:cNvSpPr txBox="1"/>
          <p:nvPr/>
        </p:nvSpPr>
        <p:spPr>
          <a:xfrm>
            <a:off x="1675024" y="4888968"/>
            <a:ext cx="37639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/>
              <a:t>ALL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39D636-12CA-F0D7-B1AC-9BB512BD06E4}"/>
              </a:ext>
            </a:extLst>
          </p:cNvPr>
          <p:cNvSpPr txBox="1"/>
          <p:nvPr/>
        </p:nvSpPr>
        <p:spPr>
          <a:xfrm>
            <a:off x="8961541" y="3221547"/>
            <a:ext cx="37639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/>
              <a:t>Quad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A05255-4F60-8921-2933-A9044B29459C}"/>
              </a:ext>
            </a:extLst>
          </p:cNvPr>
          <p:cNvSpPr txBox="1"/>
          <p:nvPr/>
        </p:nvSpPr>
        <p:spPr>
          <a:xfrm>
            <a:off x="266154" y="3131447"/>
            <a:ext cx="37639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/>
              <a:t>BTB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820B0E-0704-4F8D-EC65-929025ED84F0}"/>
              </a:ext>
            </a:extLst>
          </p:cNvPr>
          <p:cNvSpPr txBox="1"/>
          <p:nvPr/>
        </p:nvSpPr>
        <p:spPr>
          <a:xfrm>
            <a:off x="7794002" y="1561787"/>
            <a:ext cx="37639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/>
              <a:t>Ham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F583E0-F1B2-6D71-21A9-556D0F0EC096}"/>
              </a:ext>
            </a:extLst>
          </p:cNvPr>
          <p:cNvSpPr txBox="1"/>
          <p:nvPr/>
        </p:nvSpPr>
        <p:spPr>
          <a:xfrm>
            <a:off x="1675025" y="1481432"/>
            <a:ext cx="37639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/>
              <a:t>ITB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DDF993-0AB0-ADDE-513F-8BFF33935F36}"/>
              </a:ext>
            </a:extLst>
          </p:cNvPr>
          <p:cNvSpPr txBox="1"/>
          <p:nvPr/>
        </p:nvSpPr>
        <p:spPr>
          <a:xfrm>
            <a:off x="4804605" y="937664"/>
            <a:ext cx="37639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/>
              <a:t>Allo</a:t>
            </a:r>
            <a:endParaRPr lang="en-US" sz="96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3300D69-9080-1DD4-00DC-BD92D3463C10}"/>
              </a:ext>
            </a:extLst>
          </p:cNvPr>
          <p:cNvCxnSpPr/>
          <p:nvPr/>
        </p:nvCxnSpPr>
        <p:spPr>
          <a:xfrm flipV="1">
            <a:off x="7068620" y="2768265"/>
            <a:ext cx="725382" cy="36318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3F10538-9139-0817-9280-E85923036681}"/>
              </a:ext>
            </a:extLst>
          </p:cNvPr>
          <p:cNvCxnSpPr>
            <a:cxnSpLocks/>
          </p:cNvCxnSpPr>
          <p:nvPr/>
        </p:nvCxnSpPr>
        <p:spPr>
          <a:xfrm rot="16200000">
            <a:off x="5417168" y="2683665"/>
            <a:ext cx="895564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6CACCD7-70CF-07CA-2477-BC40BE4EA894}"/>
              </a:ext>
            </a:extLst>
          </p:cNvPr>
          <p:cNvCxnSpPr>
            <a:cxnSpLocks/>
          </p:cNvCxnSpPr>
          <p:nvPr/>
        </p:nvCxnSpPr>
        <p:spPr>
          <a:xfrm>
            <a:off x="7034280" y="4985067"/>
            <a:ext cx="794061" cy="303273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F108AF2-8E54-4BA3-31F6-4D1F8FED8781}"/>
              </a:ext>
            </a:extLst>
          </p:cNvPr>
          <p:cNvCxnSpPr>
            <a:cxnSpLocks/>
          </p:cNvCxnSpPr>
          <p:nvPr/>
        </p:nvCxnSpPr>
        <p:spPr>
          <a:xfrm flipH="1">
            <a:off x="3497113" y="5036536"/>
            <a:ext cx="794061" cy="303273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4872E1B-3DC6-F677-2FCF-41A19898DD2A}"/>
              </a:ext>
            </a:extLst>
          </p:cNvPr>
          <p:cNvCxnSpPr>
            <a:cxnSpLocks/>
          </p:cNvCxnSpPr>
          <p:nvPr/>
        </p:nvCxnSpPr>
        <p:spPr>
          <a:xfrm flipH="1">
            <a:off x="2503470" y="4006676"/>
            <a:ext cx="895564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95F37F0-91AD-AAB4-CEB5-3C3636ED4D53}"/>
              </a:ext>
            </a:extLst>
          </p:cNvPr>
          <p:cNvCxnSpPr>
            <a:cxnSpLocks/>
          </p:cNvCxnSpPr>
          <p:nvPr/>
        </p:nvCxnSpPr>
        <p:spPr>
          <a:xfrm flipH="1" flipV="1">
            <a:off x="3487062" y="2455160"/>
            <a:ext cx="725382" cy="36318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56BEE81-626C-0C38-288C-AD6C61C4BF5D}"/>
              </a:ext>
            </a:extLst>
          </p:cNvPr>
          <p:cNvCxnSpPr>
            <a:cxnSpLocks/>
          </p:cNvCxnSpPr>
          <p:nvPr/>
        </p:nvCxnSpPr>
        <p:spPr>
          <a:xfrm rot="5400000" flipV="1">
            <a:off x="5288832" y="5368675"/>
            <a:ext cx="895564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503B321-4619-4EF1-7078-C7E715FEB129}"/>
              </a:ext>
            </a:extLst>
          </p:cNvPr>
          <p:cNvCxnSpPr>
            <a:cxnSpLocks/>
          </p:cNvCxnSpPr>
          <p:nvPr/>
        </p:nvCxnSpPr>
        <p:spPr>
          <a:xfrm>
            <a:off x="7984615" y="4016887"/>
            <a:ext cx="895564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59394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71547-FB36-C478-CDAD-2D3FC207A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Girl’s Flag Football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1CDAF-EA03-9229-DC1A-EC355D8649B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Increase in knee injuries</a:t>
            </a:r>
          </a:p>
          <a:p>
            <a:r>
              <a:rPr lang="en-US" dirty="0"/>
              <a:t>Inaugural CIF season 2023 </a:t>
            </a:r>
          </a:p>
          <a:p>
            <a:r>
              <a:rPr lang="en-US" dirty="0"/>
              <a:t>2023 </a:t>
            </a:r>
          </a:p>
          <a:p>
            <a:pPr marL="457200" lvl="1" indent="0">
              <a:buNone/>
            </a:pPr>
            <a:r>
              <a:rPr lang="en-US" dirty="0"/>
              <a:t>∼40 teams </a:t>
            </a:r>
          </a:p>
          <a:p>
            <a:pPr marL="457200" lvl="1" indent="0">
              <a:buNone/>
            </a:pPr>
            <a:r>
              <a:rPr lang="en-US" dirty="0"/>
              <a:t>∼ 1500 athletes</a:t>
            </a:r>
          </a:p>
          <a:p>
            <a:r>
              <a:rPr lang="en-US" dirty="0"/>
              <a:t>2024</a:t>
            </a:r>
          </a:p>
          <a:p>
            <a:pPr marL="457200" lvl="1" indent="0">
              <a:buNone/>
            </a:pPr>
            <a:r>
              <a:rPr lang="en-US" dirty="0"/>
              <a:t>∼ 70 teams</a:t>
            </a:r>
          </a:p>
          <a:p>
            <a:pPr marL="457200" lvl="1" indent="0">
              <a:buNone/>
            </a:pPr>
            <a:r>
              <a:rPr lang="en-US" dirty="0"/>
              <a:t>∼ 2000 athletes</a:t>
            </a:r>
          </a:p>
        </p:txBody>
      </p:sp>
      <p:pic>
        <p:nvPicPr>
          <p:cNvPr id="1026" name="Picture 2" descr="San Diego's girls flag football players prove to be quick learners in  sport's inaugural season – San Diego Union-Tribune">
            <a:extLst>
              <a:ext uri="{FF2B5EF4-FFF2-40B4-BE49-F238E27FC236}">
                <a16:creationId xmlns:a16="http://schemas.microsoft.com/office/drawing/2014/main" id="{37A275F9-1D33-1365-2886-88913F63D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451" y="1825625"/>
            <a:ext cx="5888421" cy="3925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53994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8A719-C62D-44F4-4B21-88267D094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Knee injury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59AAF-6773-39C0-7945-E581086C58C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2023 = 0.17/1,000 exposures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2024 = 0.64/1,000 exposures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8828B70-8245-9DF7-0F85-34720C452CA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03189506"/>
              </p:ext>
            </p:extLst>
          </p:nvPr>
        </p:nvGraphicFramePr>
        <p:xfrm>
          <a:off x="6324600" y="1253331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262CA219-98DC-645E-322F-E665243A1D6A}"/>
              </a:ext>
            </a:extLst>
          </p:cNvPr>
          <p:cNvSpPr txBox="1"/>
          <p:nvPr/>
        </p:nvSpPr>
        <p:spPr>
          <a:xfrm>
            <a:off x="1118175" y="4607303"/>
            <a:ext cx="462165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By comparison…</a:t>
            </a:r>
          </a:p>
          <a:p>
            <a:r>
              <a:rPr lang="en-US" sz="2400" dirty="0">
                <a:solidFill>
                  <a:srgbClr val="FF0000"/>
                </a:solidFill>
              </a:rPr>
              <a:t>	 Girls Soccer 0.32/1,000</a:t>
            </a:r>
          </a:p>
          <a:p>
            <a:r>
              <a:rPr lang="en-US" sz="2400" dirty="0">
                <a:solidFill>
                  <a:srgbClr val="FF0000"/>
                </a:solidFill>
              </a:rPr>
              <a:t>                  Girls Lacrosse 0.18/1,000 </a:t>
            </a:r>
          </a:p>
          <a:p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97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1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F787E-7330-1FF7-DFFF-8C0C0908E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Deeper Dive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576D1-EEDC-5B5F-9252-D7996F67144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Injury types</a:t>
            </a:r>
          </a:p>
          <a:p>
            <a:r>
              <a:rPr lang="en-US" dirty="0"/>
              <a:t>88% ACL tears</a:t>
            </a:r>
          </a:p>
          <a:p>
            <a:r>
              <a:rPr lang="en-US" dirty="0"/>
              <a:t>8% meniscus tears</a:t>
            </a:r>
          </a:p>
          <a:p>
            <a:r>
              <a:rPr lang="en-US" dirty="0"/>
              <a:t>4% patella dislocations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Position</a:t>
            </a:r>
          </a:p>
          <a:p>
            <a:r>
              <a:rPr lang="en-US" dirty="0"/>
              <a:t>71% offense</a:t>
            </a:r>
          </a:p>
          <a:p>
            <a:pPr marL="0" indent="0">
              <a:buNone/>
            </a:pPr>
            <a:r>
              <a:rPr lang="en-US" dirty="0"/>
              <a:t>	WR, QB, RB</a:t>
            </a:r>
          </a:p>
          <a:p>
            <a:r>
              <a:rPr lang="en-US" dirty="0"/>
              <a:t>29% defense</a:t>
            </a:r>
          </a:p>
          <a:p>
            <a:pPr marL="0" indent="0">
              <a:buNone/>
            </a:pPr>
            <a:r>
              <a:rPr lang="en-US" dirty="0"/>
              <a:t>	Safety, LB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2EA861-C18E-0D4E-EE0E-ACA139D4381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Footwear</a:t>
            </a:r>
          </a:p>
          <a:p>
            <a:r>
              <a:rPr lang="en-US" dirty="0"/>
              <a:t>84% cleats</a:t>
            </a:r>
          </a:p>
          <a:p>
            <a:r>
              <a:rPr lang="en-US" dirty="0"/>
              <a:t>8% turf shoes</a:t>
            </a:r>
          </a:p>
          <a:p>
            <a:r>
              <a:rPr lang="en-US" dirty="0"/>
              <a:t>8% didn’t recall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Field type</a:t>
            </a:r>
          </a:p>
          <a:p>
            <a:r>
              <a:rPr lang="en-US" dirty="0"/>
              <a:t>84% turf</a:t>
            </a:r>
          </a:p>
          <a:p>
            <a:r>
              <a:rPr lang="en-US" dirty="0"/>
              <a:t>12% grass</a:t>
            </a:r>
          </a:p>
          <a:p>
            <a:r>
              <a:rPr lang="en-US" dirty="0"/>
              <a:t>4% dirt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824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E4D4D-1637-E39A-8457-9FB5A5710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Deeper Dive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2D2F1-9FEC-4FB0-B3AC-696F2108BCA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Exposure type</a:t>
            </a:r>
          </a:p>
          <a:p>
            <a:pPr marL="0" indent="0">
              <a:buNone/>
            </a:pPr>
            <a:r>
              <a:rPr lang="en-US" dirty="0"/>
              <a:t>71% game</a:t>
            </a:r>
          </a:p>
          <a:p>
            <a:pPr marL="0" indent="0">
              <a:buNone/>
            </a:pPr>
            <a:r>
              <a:rPr lang="en-US" dirty="0"/>
              <a:t>17% practice</a:t>
            </a:r>
          </a:p>
          <a:p>
            <a:pPr marL="0" indent="0">
              <a:buNone/>
            </a:pPr>
            <a:r>
              <a:rPr lang="en-US" dirty="0"/>
              <a:t>8% camp</a:t>
            </a:r>
          </a:p>
          <a:p>
            <a:pPr marL="0" indent="0">
              <a:buNone/>
            </a:pPr>
            <a:r>
              <a:rPr lang="en-US" dirty="0"/>
              <a:t>4% scrimmage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MOI</a:t>
            </a:r>
          </a:p>
          <a:p>
            <a:pPr marL="0" indent="0">
              <a:buNone/>
            </a:pPr>
            <a:r>
              <a:rPr lang="en-US" dirty="0"/>
              <a:t>75% change in direction</a:t>
            </a:r>
          </a:p>
          <a:p>
            <a:pPr marL="0" indent="0">
              <a:buNone/>
            </a:pPr>
            <a:r>
              <a:rPr lang="en-US" dirty="0"/>
              <a:t>17% jump/landing</a:t>
            </a:r>
          </a:p>
          <a:p>
            <a:pPr marL="0" indent="0">
              <a:buNone/>
            </a:pPr>
            <a:r>
              <a:rPr lang="en-US" dirty="0"/>
              <a:t>8% tackled/collision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D96E734-7A77-5C26-1DC8-A8CD92F078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382812" y="2054915"/>
            <a:ext cx="7399283" cy="3234416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226912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6607D-B7E3-96DC-0A03-5B7B92B8D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A48F8-EAF2-9E3F-075F-1CE50CB0726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Ask questions</a:t>
            </a:r>
          </a:p>
          <a:p>
            <a:r>
              <a:rPr lang="en-US" dirty="0"/>
              <a:t>Try to answer them</a:t>
            </a:r>
          </a:p>
          <a:p>
            <a:r>
              <a:rPr lang="en-US" dirty="0"/>
              <a:t>Keep an open mind</a:t>
            </a:r>
          </a:p>
          <a:p>
            <a:r>
              <a:rPr lang="en-US" dirty="0"/>
              <a:t>Don’t be afraid of change</a:t>
            </a:r>
          </a:p>
          <a:p>
            <a:r>
              <a:rPr lang="en-US" dirty="0"/>
              <a:t>But, study change</a:t>
            </a:r>
          </a:p>
          <a:p>
            <a:r>
              <a:rPr lang="en-US" dirty="0"/>
              <a:t>Importance of partnership &amp; collaboration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1933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A506A-616D-A190-BB42-F14CEC524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E4276-2A1F-A4DF-D2A9-F077B8ED7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-214923"/>
            <a:ext cx="8229600" cy="1143000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AC6E0A-3F11-F970-06F2-080AD2EB99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36" t="28333"/>
          <a:stretch/>
        </p:blipFill>
        <p:spPr>
          <a:xfrm>
            <a:off x="1892300" y="928077"/>
            <a:ext cx="8470900" cy="464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224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10283</TotalTime>
  <Words>1439</Words>
  <Application>Microsoft Macintosh PowerPoint</Application>
  <PresentationFormat>Widescreen</PresentationFormat>
  <Paragraphs>299</Paragraphs>
  <Slides>56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2" baseType="lpstr">
      <vt:lpstr>Arial</vt:lpstr>
      <vt:lpstr>Calibri</vt:lpstr>
      <vt:lpstr>Calibri Light</vt:lpstr>
      <vt:lpstr>Helvetica</vt:lpstr>
      <vt:lpstr>Wingdings</vt:lpstr>
      <vt:lpstr>Office Theme</vt:lpstr>
      <vt:lpstr>Lessons Learned Through Research in an Adolescent Sports Medicine Practice</vt:lpstr>
      <vt:lpstr>Disclosures</vt:lpstr>
      <vt:lpstr>Big Business</vt:lpstr>
      <vt:lpstr>How did we get here?</vt:lpstr>
      <vt:lpstr>PowerPoint Presentation</vt:lpstr>
      <vt:lpstr>Ericsson et al. 1993</vt:lpstr>
      <vt:lpstr>Consequences of sports Drive</vt:lpstr>
      <vt:lpstr>Does it lead to more injuries? San Diego Experience</vt:lpstr>
      <vt:lpstr>Methods</vt:lpstr>
      <vt:lpstr>Study Population:  Mission Trails LL Major Division</vt:lpstr>
      <vt:lpstr>Pre-Season MRI Findings</vt:lpstr>
      <vt:lpstr>Risk Factors for Pre-Season MRI Abnormalities?</vt:lpstr>
      <vt:lpstr>Post-Season MRI Findings</vt:lpstr>
      <vt:lpstr>“Classic Little League Shoulder”</vt:lpstr>
      <vt:lpstr>Risk Factors for Post-Season MRI Abnormalities?</vt:lpstr>
      <vt:lpstr>Are Little League Guidelines Effective?</vt:lpstr>
      <vt:lpstr>Does it lead to more Injuries? Destroying our Biggest Talents</vt:lpstr>
      <vt:lpstr>San Diego 1st round Pitchers</vt:lpstr>
      <vt:lpstr>Clavicle Fracture</vt:lpstr>
      <vt:lpstr>Paradigm shift in treatment</vt:lpstr>
      <vt:lpstr>2010: My 1st clavicle fracture</vt:lpstr>
      <vt:lpstr>2012: 1st clavicle study</vt:lpstr>
      <vt:lpstr>PowerPoint Presentation</vt:lpstr>
      <vt:lpstr>Creation of FACTS</vt:lpstr>
      <vt:lpstr>Why should we consider fixing clavicles in adolescents?</vt:lpstr>
      <vt:lpstr>Nonunions</vt:lpstr>
      <vt:lpstr>Avoid symptomatic malunion</vt:lpstr>
      <vt:lpstr>Improved patient outcomes </vt:lpstr>
      <vt:lpstr>My current treatment</vt:lpstr>
      <vt:lpstr>2023 ACL Reconstructions (N=143)</vt:lpstr>
      <vt:lpstr>Fellowship training</vt:lpstr>
      <vt:lpstr>And then I got hired by a pediatric hospital…</vt:lpstr>
      <vt:lpstr>So what do I do? </vt:lpstr>
      <vt:lpstr>Importance of data</vt:lpstr>
      <vt:lpstr>ACL Study #2</vt:lpstr>
      <vt:lpstr>Why the failures? Small size? ACL Study #3</vt:lpstr>
      <vt:lpstr>Why the failures? Ignoring the ALL or Segond</vt:lpstr>
      <vt:lpstr>Why the failures? Segond fracture neglect? ACL Study #4</vt:lpstr>
      <vt:lpstr>My search for a new graft: BTB vs Hamstring ACL Study #5</vt:lpstr>
      <vt:lpstr>Search for a new Graft</vt:lpstr>
      <vt:lpstr>Quadriceps tendon versus hamstring  ACL Study #6</vt:lpstr>
      <vt:lpstr>What about the really immature?   More than 2 years of growth remaining </vt:lpstr>
      <vt:lpstr>What about the really immature?  ACL Study #7</vt:lpstr>
      <vt:lpstr>PowerPoint Presentation</vt:lpstr>
      <vt:lpstr>With research comes opportunities…   Desperate need for prospective research.       Creation of the PLUTO study Group</vt:lpstr>
      <vt:lpstr>2 Primary Goals of PLUTO</vt:lpstr>
      <vt:lpstr>2 year outcomes PLUTO Study #8</vt:lpstr>
      <vt:lpstr>But orthopedics evolves…            and PLUTO hadn’t anticipated the changing landscape</vt:lpstr>
      <vt:lpstr>But orthopedics evolves</vt:lpstr>
      <vt:lpstr>So where will I be in the future?</vt:lpstr>
      <vt:lpstr>Girl’s Flag Football</vt:lpstr>
      <vt:lpstr>Knee injury rate</vt:lpstr>
      <vt:lpstr>Deeper Dive</vt:lpstr>
      <vt:lpstr>Deeper Dive</vt:lpstr>
      <vt:lpstr>Lessons Learned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Andrew Pennock</dc:creator>
  <cp:lastModifiedBy>Andrew Pennock</cp:lastModifiedBy>
  <cp:revision>5</cp:revision>
  <cp:lastPrinted>2025-10-05T12:57:24Z</cp:lastPrinted>
  <dcterms:created xsi:type="dcterms:W3CDTF">2025-09-23T00:48:55Z</dcterms:created>
  <dcterms:modified xsi:type="dcterms:W3CDTF">2025-10-06T01:13:51Z</dcterms:modified>
</cp:coreProperties>
</file>